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70" r:id="rId11"/>
    <p:sldId id="265" r:id="rId12"/>
    <p:sldId id="266" r:id="rId13"/>
    <p:sldId id="267" r:id="rId14"/>
    <p:sldId id="268" r:id="rId15"/>
    <p:sldId id="269" r:id="rId16"/>
    <p:sldId id="272" r:id="rId17"/>
    <p:sldId id="289" r:id="rId18"/>
    <p:sldId id="295" r:id="rId19"/>
    <p:sldId id="290" r:id="rId20"/>
    <p:sldId id="292" r:id="rId21"/>
    <p:sldId id="273" r:id="rId22"/>
    <p:sldId id="276" r:id="rId23"/>
    <p:sldId id="275" r:id="rId24"/>
    <p:sldId id="277" r:id="rId25"/>
    <p:sldId id="278" r:id="rId26"/>
    <p:sldId id="279" r:id="rId27"/>
    <p:sldId id="294" r:id="rId28"/>
    <p:sldId id="297" r:id="rId29"/>
    <p:sldId id="280" r:id="rId30"/>
    <p:sldId id="293" r:id="rId31"/>
    <p:sldId id="296"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Lora" pitchFamily="2" charset="77"/>
      <p:regular r:id="rId38"/>
    </p:embeddedFont>
    <p:embeddedFont>
      <p:font typeface="Lora Bold" pitchFamily="2" charset="77"/>
      <p:regular r:id="rId39"/>
      <p:bold r:id="rId40"/>
    </p:embeddedFont>
    <p:embeddedFont>
      <p:font typeface="Lora Bold Italics" pitchFamily="2" charset="77"/>
      <p:regular r:id="rId41"/>
      <p:bold r:id="rId42"/>
      <p:italic r:id="rId43"/>
      <p:boldItalic r:id="rId44"/>
    </p:embeddedFont>
    <p:embeddedFont>
      <p:font typeface="Lora Italics" pitchFamily="2" charset="77"/>
      <p:regular r:id="rId45"/>
      <p:italic r:id="rId46"/>
    </p:embeddedFont>
    <p:embeddedFont>
      <p:font typeface="Montserrat" pitchFamily="2" charset="77"/>
      <p:regular r:id="rId47"/>
      <p:bold r:id="rId48"/>
      <p:italic r:id="rId49"/>
      <p:boldItalic r:id="rId50"/>
    </p:embeddedFont>
    <p:embeddedFont>
      <p:font typeface="Montserrat Classic Bold" pitchFamily="2" charset="77"/>
      <p:regular r:id="rId51"/>
      <p:bold r:id="rId52"/>
      <p:italic r:id="rId53"/>
      <p:boldItalic r:id="rId54"/>
    </p:embeddedFont>
    <p:embeddedFont>
      <p:font typeface="Montserrat Italics" pitchFamily="2" charset="77"/>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do adriazola" initials="aa" lastIdx="18" clrIdx="0">
    <p:extLst>
      <p:ext uri="{19B8F6BF-5375-455C-9EA6-DF929625EA0E}">
        <p15:presenceInfo xmlns:p15="http://schemas.microsoft.com/office/powerpoint/2012/main" userId="e82be1f0c9892b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0" autoAdjust="0"/>
    <p:restoredTop sz="73558" autoAdjust="0"/>
  </p:normalViewPr>
  <p:slideViewPr>
    <p:cSldViewPr>
      <p:cViewPr varScale="1">
        <p:scale>
          <a:sx n="59" d="100"/>
          <a:sy n="59" d="100"/>
        </p:scale>
        <p:origin x="113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33" d="100"/>
          <a:sy n="133" d="100"/>
        </p:scale>
        <p:origin x="3582" y="1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12B6B-E6E1-3B4D-A7D7-416698D8827B}" type="datetimeFigureOut">
              <a:rPr lang="en-US" smtClean="0"/>
              <a:t>4/13/20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B3A78-B84B-2346-B15C-350A478C0723}" type="slidenum">
              <a:rPr lang="en-US" smtClean="0"/>
              <a:t>‹#›</a:t>
            </a:fld>
            <a:endParaRPr lang="en-US"/>
          </a:p>
        </p:txBody>
      </p:sp>
    </p:spTree>
    <p:extLst>
      <p:ext uri="{BB962C8B-B14F-4D97-AF65-F5344CB8AC3E}">
        <p14:creationId xmlns:p14="http://schemas.microsoft.com/office/powerpoint/2010/main" val="555534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1</a:t>
            </a:fld>
            <a:endParaRPr lang="en-US"/>
          </a:p>
        </p:txBody>
      </p:sp>
    </p:spTree>
    <p:extLst>
      <p:ext uri="{BB962C8B-B14F-4D97-AF65-F5344CB8AC3E}">
        <p14:creationId xmlns:p14="http://schemas.microsoft.com/office/powerpoint/2010/main" val="124112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0" dirty="0">
                <a:solidFill>
                  <a:srgbClr val="000000"/>
                </a:solidFill>
                <a:latin typeface="Montserrat Classic Bold"/>
              </a:rPr>
              <a:t>Talking </a:t>
            </a:r>
            <a:r>
              <a:rPr lang="en-US" sz="1600" spc="0" dirty="0">
                <a:solidFill>
                  <a:srgbClr val="000000"/>
                </a:solidFill>
                <a:latin typeface="Montserrat" pitchFamily="2" charset="77"/>
              </a:rPr>
              <a:t>Point: expand upon importance() function and how we are used this for bagged tree/random tree and we also used these importance rankings as a guiding principle for what to focus on for our introductory section, the exploratory data analysis. </a:t>
            </a:r>
          </a:p>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10</a:t>
            </a:fld>
            <a:endParaRPr lang="en-US"/>
          </a:p>
        </p:txBody>
      </p:sp>
    </p:spTree>
    <p:extLst>
      <p:ext uri="{BB962C8B-B14F-4D97-AF65-F5344CB8AC3E}">
        <p14:creationId xmlns:p14="http://schemas.microsoft.com/office/powerpoint/2010/main" val="908296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explained, we focused our exploratory data analysis on our ”most important” predictors as determined by the random forest algorithm.  Here we can see the vastly different distributions for the benign and malignant tumors, and we can also see the ranges for each. For example, the concave points mean for benign tumors ranges from about 0 to .1, whereas the malignant tumors range from about 0 to .2. These plots are useful in understanding the data in a way you might not be used to looking at it, comparing the values for benign tumors versus malignant. These plots should help you determine what to pay attention to in reading your charts and the different thresholds you may set to determine if benign or malignant. Our analysis will by no means replace the need for human’s reading of the tumor scans, but rather equip the Xray reader with more information in assessing whether a tumor may be benign or malignant based upon a length and rigorous advanced analytical study.</a:t>
            </a:r>
          </a:p>
        </p:txBody>
      </p:sp>
      <p:sp>
        <p:nvSpPr>
          <p:cNvPr id="4" name="Slide Number Placeholder 3"/>
          <p:cNvSpPr>
            <a:spLocks noGrp="1"/>
          </p:cNvSpPr>
          <p:nvPr>
            <p:ph type="sldNum" sz="quarter" idx="5"/>
          </p:nvPr>
        </p:nvSpPr>
        <p:spPr/>
        <p:txBody>
          <a:bodyPr/>
          <a:lstStyle/>
          <a:p>
            <a:fld id="{582B3A78-B84B-2346-B15C-350A478C0723}" type="slidenum">
              <a:rPr lang="en-US" smtClean="0"/>
              <a:t>11</a:t>
            </a:fld>
            <a:endParaRPr lang="en-US"/>
          </a:p>
        </p:txBody>
      </p:sp>
    </p:spTree>
    <p:extLst>
      <p:ext uri="{BB962C8B-B14F-4D97-AF65-F5344CB8AC3E}">
        <p14:creationId xmlns:p14="http://schemas.microsoft.com/office/powerpoint/2010/main" val="2716315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charts of the top 5 most important predictors that we used the random forest algorithm to determine.  </a:t>
            </a:r>
          </a:p>
        </p:txBody>
      </p:sp>
      <p:sp>
        <p:nvSpPr>
          <p:cNvPr id="4" name="Slide Number Placeholder 3"/>
          <p:cNvSpPr>
            <a:spLocks noGrp="1"/>
          </p:cNvSpPr>
          <p:nvPr>
            <p:ph type="sldNum" sz="quarter" idx="5"/>
          </p:nvPr>
        </p:nvSpPr>
        <p:spPr/>
        <p:txBody>
          <a:bodyPr/>
          <a:lstStyle/>
          <a:p>
            <a:fld id="{582B3A78-B84B-2346-B15C-350A478C0723}" type="slidenum">
              <a:rPr lang="en-US" smtClean="0"/>
              <a:t>12</a:t>
            </a:fld>
            <a:endParaRPr lang="en-US"/>
          </a:p>
        </p:txBody>
      </p:sp>
    </p:spTree>
    <p:extLst>
      <p:ext uri="{BB962C8B-B14F-4D97-AF65-F5344CB8AC3E}">
        <p14:creationId xmlns:p14="http://schemas.microsoft.com/office/powerpoint/2010/main" val="997840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Is the interpretation that the 5 variables should be used by the doctors or by the machine learning algorithms or both?</a:t>
            </a:r>
          </a:p>
        </p:txBody>
      </p:sp>
      <p:sp>
        <p:nvSpPr>
          <p:cNvPr id="4" name="Slide Number Placeholder 3"/>
          <p:cNvSpPr>
            <a:spLocks noGrp="1"/>
          </p:cNvSpPr>
          <p:nvPr>
            <p:ph type="sldNum" sz="quarter" idx="5"/>
          </p:nvPr>
        </p:nvSpPr>
        <p:spPr/>
        <p:txBody>
          <a:bodyPr/>
          <a:lstStyle/>
          <a:p>
            <a:fld id="{582B3A78-B84B-2346-B15C-350A478C0723}" type="slidenum">
              <a:rPr lang="en-US" smtClean="0"/>
              <a:t>16</a:t>
            </a:fld>
            <a:endParaRPr lang="en-US"/>
          </a:p>
        </p:txBody>
      </p:sp>
    </p:spTree>
    <p:extLst>
      <p:ext uri="{BB962C8B-B14F-4D97-AF65-F5344CB8AC3E}">
        <p14:creationId xmlns:p14="http://schemas.microsoft.com/office/powerpoint/2010/main" val="824347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focus and the algorithms we used to help classify these tumors as either benign or malignant. We will go through each algorithm at a high level and the main findings/learnings from each. If you have any further questions after our high-level findings, don’t hesitate to reach out.</a:t>
            </a:r>
          </a:p>
          <a:p>
            <a:endParaRPr lang="en-US" dirty="0"/>
          </a:p>
          <a:p>
            <a:r>
              <a:rPr lang="en-US" dirty="0"/>
              <a:t>Before we dive into the details of each analysis, we want explain the rescaling we did in the data preprocessing step before we modeled the data.  We used the min max function. This methodology is commonly called feature scaling or data normalization. It is used to normalize the range of independent variables or features of data. </a:t>
            </a:r>
          </a:p>
          <a:p>
            <a:endParaRPr lang="en-US" dirty="0"/>
          </a:p>
          <a:p>
            <a:r>
              <a:rPr lang="en-US" dirty="0"/>
              <a:t>More on the min max function: </a:t>
            </a:r>
            <a:r>
              <a:rPr lang="en-US" dirty="0" err="1"/>
              <a:t>rescale_x</a:t>
            </a:r>
            <a:r>
              <a:rPr lang="en-US" dirty="0"/>
              <a:t> &lt;- function(x){(x-min(x))/(max(x)-min(x))}</a:t>
            </a:r>
          </a:p>
        </p:txBody>
      </p:sp>
      <p:sp>
        <p:nvSpPr>
          <p:cNvPr id="4" name="Slide Number Placeholder 3"/>
          <p:cNvSpPr>
            <a:spLocks noGrp="1"/>
          </p:cNvSpPr>
          <p:nvPr>
            <p:ph type="sldNum" sz="quarter" idx="5"/>
          </p:nvPr>
        </p:nvSpPr>
        <p:spPr/>
        <p:txBody>
          <a:bodyPr/>
          <a:lstStyle/>
          <a:p>
            <a:fld id="{582B3A78-B84B-2346-B15C-350A478C0723}" type="slidenum">
              <a:rPr lang="en-US" smtClean="0"/>
              <a:t>17</a:t>
            </a:fld>
            <a:endParaRPr lang="en-US"/>
          </a:p>
        </p:txBody>
      </p:sp>
    </p:spTree>
    <p:extLst>
      <p:ext uri="{BB962C8B-B14F-4D97-AF65-F5344CB8AC3E}">
        <p14:creationId xmlns:p14="http://schemas.microsoft.com/office/powerpoint/2010/main" val="2874263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use the Kth Nearest Neighbor to classify the diagnosis.  The KNN approach is a lazy learner, which means that it will predict values in a test data set based upon distances from values in a training data set without creating a model.  For a given point in the test data, we calculate the distance of all the predictors from the Kth nearest neighbors in the training data.  If the majority of the nearest neighbors are benign (B), then our test data point is classified as B.  If of the other hand, most neighbors are malignant (M), then our test data point is classified as M.  We use odd numbers as values for K; even values of K could result in a tie, which would might cause random results.  To begin, we choose a value of K that is equal to the square root of n, the number of rows in our training data set. Then we show the overall accuracy of the classifier with this value of K as well as the </a:t>
            </a:r>
            <a:r>
              <a:rPr lang="en-US" dirty="0" err="1"/>
              <a:t>misclassifcation</a:t>
            </a:r>
            <a:r>
              <a:rPr lang="en-US" dirty="0"/>
              <a:t> rate for M as B and B as M.</a:t>
            </a:r>
          </a:p>
          <a:p>
            <a:endParaRPr lang="en-US" dirty="0"/>
          </a:p>
          <a:p>
            <a:r>
              <a:rPr lang="en-US" dirty="0"/>
              <a:t>We will use the caret package "train" function to see if a </a:t>
            </a:r>
            <a:r>
              <a:rPr lang="en-US" dirty="0" err="1"/>
              <a:t>diffent</a:t>
            </a:r>
            <a:r>
              <a:rPr lang="en-US" dirty="0"/>
              <a:t> value of K results in higher accuracy.  This code block will step through odd numbers from 1 to 99 as values of K.  If a better value of N is found, then we will use that value instead. K=9</a:t>
            </a:r>
          </a:p>
        </p:txBody>
      </p:sp>
      <p:sp>
        <p:nvSpPr>
          <p:cNvPr id="4" name="Slide Number Placeholder 3"/>
          <p:cNvSpPr>
            <a:spLocks noGrp="1"/>
          </p:cNvSpPr>
          <p:nvPr>
            <p:ph type="sldNum" sz="quarter" idx="5"/>
          </p:nvPr>
        </p:nvSpPr>
        <p:spPr/>
        <p:txBody>
          <a:bodyPr/>
          <a:lstStyle/>
          <a:p>
            <a:fld id="{582B3A78-B84B-2346-B15C-350A478C0723}" type="slidenum">
              <a:rPr lang="en-US" smtClean="0"/>
              <a:t>18</a:t>
            </a:fld>
            <a:endParaRPr lang="en-US"/>
          </a:p>
        </p:txBody>
      </p:sp>
    </p:spTree>
    <p:extLst>
      <p:ext uri="{BB962C8B-B14F-4D97-AF65-F5344CB8AC3E}">
        <p14:creationId xmlns:p14="http://schemas.microsoft.com/office/powerpoint/2010/main" val="879446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Decision Tree algorithm belongs to the family of supervised learning algorithms; it can be used for solving both regression and classification problems. The general motivation for using a decision tree is to predict the class or value of target variables by learning decision rules inferred from prior data (the training data). The decision tree algorithm tries to solve the problem, by using a tree representation. Each internal node of the tree corresponds to an attribute and each leaf node corresponds to a class label. </a:t>
            </a:r>
          </a:p>
          <a:p>
            <a:endParaRPr lang="en-US" dirty="0"/>
          </a:p>
          <a:p>
            <a:r>
              <a:rPr lang="en-US" dirty="0"/>
              <a:t>In R there are several packages available to run the decision tree algorithm. Here we'll use ` </a:t>
            </a:r>
            <a:r>
              <a:rPr lang="en-US" dirty="0" err="1"/>
              <a:t>rpart</a:t>
            </a:r>
            <a:r>
              <a:rPr lang="en-US" dirty="0"/>
              <a:t>` package and also `caret` package implement the decision tree with cross-validation.</a:t>
            </a:r>
          </a:p>
          <a:p>
            <a:endParaRPr lang="en-US" dirty="0"/>
          </a:p>
          <a:p>
            <a:r>
              <a:rPr lang="en-US" dirty="0"/>
              <a:t>Pruning is a technique in machine learning and search algorithms that reduces the size of decision trees by removing sections of the tree that provide little power to classify instances. Pruning reduces the complexity of the final classifier, and hence improves predictive accuracy by reducing overfitting. </a:t>
            </a:r>
          </a:p>
        </p:txBody>
      </p:sp>
      <p:sp>
        <p:nvSpPr>
          <p:cNvPr id="4" name="Slide Number Placeholder 3"/>
          <p:cNvSpPr>
            <a:spLocks noGrp="1"/>
          </p:cNvSpPr>
          <p:nvPr>
            <p:ph type="sldNum" sz="quarter" idx="5"/>
          </p:nvPr>
        </p:nvSpPr>
        <p:spPr/>
        <p:txBody>
          <a:bodyPr/>
          <a:lstStyle/>
          <a:p>
            <a:fld id="{582B3A78-B84B-2346-B15C-350A478C0723}" type="slidenum">
              <a:rPr lang="en-US" smtClean="0"/>
              <a:t>19</a:t>
            </a:fld>
            <a:endParaRPr lang="en-US"/>
          </a:p>
        </p:txBody>
      </p:sp>
    </p:spTree>
    <p:extLst>
      <p:ext uri="{BB962C8B-B14F-4D97-AF65-F5344CB8AC3E}">
        <p14:creationId xmlns:p14="http://schemas.microsoft.com/office/powerpoint/2010/main" val="1979856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like its name implies, consists of a large number of individual decision trees that operate as an ensemble. Each individual tree in the random forest generates a class prediction, and the class with the most votes or mean prediction of the individual trees becomes our model’s prediction. The fundamental concept behind random forest is a simple but powerful one — the wisdom of crowds. </a:t>
            </a:r>
          </a:p>
          <a:p>
            <a:endParaRPr lang="en-US" dirty="0"/>
          </a:p>
          <a:p>
            <a:r>
              <a:rPr lang="en-US" dirty="0"/>
              <a:t>We create a random forest using the package ` </a:t>
            </a:r>
            <a:r>
              <a:rPr lang="en-US" dirty="0" err="1"/>
              <a:t>randomForest</a:t>
            </a:r>
            <a:r>
              <a:rPr lang="en-US" dirty="0"/>
              <a:t>` to be used as a basis to predict diagnosis.  The forest is set up so that there will be 500 trees and 3 variables will be tried at each split.</a:t>
            </a:r>
          </a:p>
          <a:p>
            <a:endParaRPr lang="en-US" dirty="0"/>
          </a:p>
          <a:p>
            <a:r>
              <a:rPr lang="en-US" b="1" dirty="0"/>
              <a:t>It should be noted that the Random Forest yielded the lowest rate of misclassifying a malignant tumor as benign.</a:t>
            </a:r>
          </a:p>
        </p:txBody>
      </p:sp>
      <p:sp>
        <p:nvSpPr>
          <p:cNvPr id="4" name="Slide Number Placeholder 3"/>
          <p:cNvSpPr>
            <a:spLocks noGrp="1"/>
          </p:cNvSpPr>
          <p:nvPr>
            <p:ph type="sldNum" sz="quarter" idx="5"/>
          </p:nvPr>
        </p:nvSpPr>
        <p:spPr/>
        <p:txBody>
          <a:bodyPr/>
          <a:lstStyle/>
          <a:p>
            <a:fld id="{582B3A78-B84B-2346-B15C-350A478C0723}" type="slidenum">
              <a:rPr lang="en-US" smtClean="0"/>
              <a:t>20</a:t>
            </a:fld>
            <a:endParaRPr lang="en-US"/>
          </a:p>
        </p:txBody>
      </p:sp>
    </p:spTree>
    <p:extLst>
      <p:ext uri="{BB962C8B-B14F-4D97-AF65-F5344CB8AC3E}">
        <p14:creationId xmlns:p14="http://schemas.microsoft.com/office/powerpoint/2010/main" val="3229873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Just want to point out that while the KNN algorithm did in fact have the highest accuracy overall, it did misclassify more malignant tumors as benign than the Random Forest did.  </a:t>
            </a:r>
          </a:p>
        </p:txBody>
      </p:sp>
      <p:sp>
        <p:nvSpPr>
          <p:cNvPr id="4" name="Slide Number Placeholder 3"/>
          <p:cNvSpPr>
            <a:spLocks noGrp="1"/>
          </p:cNvSpPr>
          <p:nvPr>
            <p:ph type="sldNum" sz="quarter" idx="5"/>
          </p:nvPr>
        </p:nvSpPr>
        <p:spPr/>
        <p:txBody>
          <a:bodyPr/>
          <a:lstStyle/>
          <a:p>
            <a:fld id="{582B3A78-B84B-2346-B15C-350A478C0723}" type="slidenum">
              <a:rPr lang="en-US" smtClean="0"/>
              <a:t>21</a:t>
            </a:fld>
            <a:endParaRPr lang="en-US"/>
          </a:p>
        </p:txBody>
      </p:sp>
    </p:spTree>
    <p:extLst>
      <p:ext uri="{BB962C8B-B14F-4D97-AF65-F5344CB8AC3E}">
        <p14:creationId xmlns:p14="http://schemas.microsoft.com/office/powerpoint/2010/main" val="3439379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 just want to point out that there is no model for KNN, so adding more data won’t necessarily help with the misclassification rate for that technique.  For Decision Trees and Random Forests, more data may indeed be of benefit.</a:t>
            </a:r>
          </a:p>
        </p:txBody>
      </p:sp>
      <p:sp>
        <p:nvSpPr>
          <p:cNvPr id="4" name="Slide Number Placeholder 3"/>
          <p:cNvSpPr>
            <a:spLocks noGrp="1"/>
          </p:cNvSpPr>
          <p:nvPr>
            <p:ph type="sldNum" sz="quarter" idx="5"/>
          </p:nvPr>
        </p:nvSpPr>
        <p:spPr/>
        <p:txBody>
          <a:bodyPr/>
          <a:lstStyle/>
          <a:p>
            <a:fld id="{582B3A78-B84B-2346-B15C-350A478C0723}" type="slidenum">
              <a:rPr lang="en-US" smtClean="0"/>
              <a:t>22</a:t>
            </a:fld>
            <a:endParaRPr lang="en-US"/>
          </a:p>
        </p:txBody>
      </p:sp>
    </p:spTree>
    <p:extLst>
      <p:ext uri="{BB962C8B-B14F-4D97-AF65-F5344CB8AC3E}">
        <p14:creationId xmlns:p14="http://schemas.microsoft.com/office/powerpoint/2010/main" val="1320799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2</a:t>
            </a:fld>
            <a:endParaRPr lang="en-US"/>
          </a:p>
        </p:txBody>
      </p:sp>
    </p:spTree>
    <p:extLst>
      <p:ext uri="{BB962C8B-B14F-4D97-AF65-F5344CB8AC3E}">
        <p14:creationId xmlns:p14="http://schemas.microsoft.com/office/powerpoint/2010/main" val="545734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2B3A78-B84B-2346-B15C-350A478C0723}" type="slidenum">
              <a:rPr lang="en-US" smtClean="0"/>
              <a:t>24</a:t>
            </a:fld>
            <a:endParaRPr lang="en-US"/>
          </a:p>
        </p:txBody>
      </p:sp>
    </p:spTree>
    <p:extLst>
      <p:ext uri="{BB962C8B-B14F-4D97-AF65-F5344CB8AC3E}">
        <p14:creationId xmlns:p14="http://schemas.microsoft.com/office/powerpoint/2010/main" val="1798375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show this and the presenter can walk the audience through the output of this chart. </a:t>
            </a:r>
          </a:p>
        </p:txBody>
      </p:sp>
      <p:sp>
        <p:nvSpPr>
          <p:cNvPr id="4" name="Slide Number Placeholder 3"/>
          <p:cNvSpPr>
            <a:spLocks noGrp="1"/>
          </p:cNvSpPr>
          <p:nvPr>
            <p:ph type="sldNum" sz="quarter" idx="5"/>
          </p:nvPr>
        </p:nvSpPr>
        <p:spPr/>
        <p:txBody>
          <a:bodyPr/>
          <a:lstStyle/>
          <a:p>
            <a:fld id="{582B3A78-B84B-2346-B15C-350A478C0723}" type="slidenum">
              <a:rPr lang="en-US" smtClean="0"/>
              <a:t>30</a:t>
            </a:fld>
            <a:endParaRPr lang="en-US"/>
          </a:p>
        </p:txBody>
      </p:sp>
    </p:spTree>
    <p:extLst>
      <p:ext uri="{BB962C8B-B14F-4D97-AF65-F5344CB8AC3E}">
        <p14:creationId xmlns:p14="http://schemas.microsoft.com/office/powerpoint/2010/main" val="3216223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show this and the presenter can walk the audience through the output</a:t>
            </a:r>
          </a:p>
        </p:txBody>
      </p:sp>
      <p:sp>
        <p:nvSpPr>
          <p:cNvPr id="4" name="Slide Number Placeholder 3"/>
          <p:cNvSpPr>
            <a:spLocks noGrp="1"/>
          </p:cNvSpPr>
          <p:nvPr>
            <p:ph type="sldNum" sz="quarter" idx="5"/>
          </p:nvPr>
        </p:nvSpPr>
        <p:spPr/>
        <p:txBody>
          <a:bodyPr/>
          <a:lstStyle/>
          <a:p>
            <a:fld id="{582B3A78-B84B-2346-B15C-350A478C0723}" type="slidenum">
              <a:rPr lang="en-US" smtClean="0"/>
              <a:t>31</a:t>
            </a:fld>
            <a:endParaRPr lang="en-US"/>
          </a:p>
        </p:txBody>
      </p:sp>
    </p:spTree>
    <p:extLst>
      <p:ext uri="{BB962C8B-B14F-4D97-AF65-F5344CB8AC3E}">
        <p14:creationId xmlns:p14="http://schemas.microsoft.com/office/powerpoint/2010/main" val="4132537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3</a:t>
            </a:fld>
            <a:endParaRPr lang="en-US"/>
          </a:p>
        </p:txBody>
      </p:sp>
    </p:spTree>
    <p:extLst>
      <p:ext uri="{BB962C8B-B14F-4D97-AF65-F5344CB8AC3E}">
        <p14:creationId xmlns:p14="http://schemas.microsoft.com/office/powerpoint/2010/main" val="328603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4</a:t>
            </a:fld>
            <a:endParaRPr lang="en-US"/>
          </a:p>
        </p:txBody>
      </p:sp>
    </p:spTree>
    <p:extLst>
      <p:ext uri="{BB962C8B-B14F-4D97-AF65-F5344CB8AC3E}">
        <p14:creationId xmlns:p14="http://schemas.microsoft.com/office/powerpoint/2010/main" val="1599504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5</a:t>
            </a:fld>
            <a:endParaRPr lang="en-US"/>
          </a:p>
        </p:txBody>
      </p:sp>
    </p:spTree>
    <p:extLst>
      <p:ext uri="{BB962C8B-B14F-4D97-AF65-F5344CB8AC3E}">
        <p14:creationId xmlns:p14="http://schemas.microsoft.com/office/powerpoint/2010/main" val="122752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6</a:t>
            </a:fld>
            <a:endParaRPr lang="en-US"/>
          </a:p>
        </p:txBody>
      </p:sp>
    </p:spTree>
    <p:extLst>
      <p:ext uri="{BB962C8B-B14F-4D97-AF65-F5344CB8AC3E}">
        <p14:creationId xmlns:p14="http://schemas.microsoft.com/office/powerpoint/2010/main" val="305634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B3A78-B84B-2346-B15C-350A478C0723}" type="slidenum">
              <a:rPr lang="en-US" smtClean="0"/>
              <a:t>7</a:t>
            </a:fld>
            <a:endParaRPr lang="en-US"/>
          </a:p>
        </p:txBody>
      </p:sp>
    </p:spTree>
    <p:extLst>
      <p:ext uri="{BB962C8B-B14F-4D97-AF65-F5344CB8AC3E}">
        <p14:creationId xmlns:p14="http://schemas.microsoft.com/office/powerpoint/2010/main" val="255049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 thought about how to describe KNN for the video…</a:t>
            </a:r>
          </a:p>
          <a:p>
            <a:r>
              <a:rPr lang="en-US" b="1" dirty="0"/>
              <a:t>There are two supermarkets in a town.  Most people in a certain neighborhood do their grocery shopping at the supermarket right down the road (Supermarket A).  The other (Supermarket B) is a few miles away.  A new family moves into the neighborhood.  They would most likely do their shopping at Supermarket A, as most of their neighbors do.</a:t>
            </a:r>
          </a:p>
          <a:p>
            <a:endParaRPr lang="en-US" b="1" dirty="0"/>
          </a:p>
          <a:p>
            <a:endParaRPr lang="en-US" b="1" dirty="0"/>
          </a:p>
          <a:p>
            <a:r>
              <a:rPr lang="en-US" b="1" dirty="0"/>
              <a:t>A thought about how to describe decision trees for the video – it’s kind of like the game of twenty questions.</a:t>
            </a:r>
          </a:p>
          <a:p>
            <a:endParaRPr lang="en-US" b="1" dirty="0"/>
          </a:p>
          <a:p>
            <a:r>
              <a:rPr lang="en-US" b="1" dirty="0"/>
              <a:t>Is it animal, vegetable or mineral? Animal</a:t>
            </a:r>
          </a:p>
          <a:p>
            <a:r>
              <a:rPr lang="en-US" b="1" dirty="0"/>
              <a:t>Is it bigger than a breadbox? Yes</a:t>
            </a:r>
          </a:p>
          <a:p>
            <a:r>
              <a:rPr lang="en-US" b="1" dirty="0"/>
              <a:t>Does it have fur?  Yes</a:t>
            </a:r>
          </a:p>
        </p:txBody>
      </p:sp>
      <p:sp>
        <p:nvSpPr>
          <p:cNvPr id="4" name="Slide Number Placeholder 3"/>
          <p:cNvSpPr>
            <a:spLocks noGrp="1"/>
          </p:cNvSpPr>
          <p:nvPr>
            <p:ph type="sldNum" sz="quarter" idx="5"/>
          </p:nvPr>
        </p:nvSpPr>
        <p:spPr/>
        <p:txBody>
          <a:bodyPr/>
          <a:lstStyle/>
          <a:p>
            <a:fld id="{582B3A78-B84B-2346-B15C-350A478C0723}" type="slidenum">
              <a:rPr lang="en-US" smtClean="0"/>
              <a:t>8</a:t>
            </a:fld>
            <a:endParaRPr lang="en-US"/>
          </a:p>
        </p:txBody>
      </p:sp>
    </p:spTree>
    <p:extLst>
      <p:ext uri="{BB962C8B-B14F-4D97-AF65-F5344CB8AC3E}">
        <p14:creationId xmlns:p14="http://schemas.microsoft.com/office/powerpoint/2010/main" val="213843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plots, we can also see the ranges of each variables. This helps us understand the data better and also get an understanding of the variability within each variable.</a:t>
            </a:r>
          </a:p>
        </p:txBody>
      </p:sp>
      <p:sp>
        <p:nvSpPr>
          <p:cNvPr id="4" name="Slide Number Placeholder 3"/>
          <p:cNvSpPr>
            <a:spLocks noGrp="1"/>
          </p:cNvSpPr>
          <p:nvPr>
            <p:ph type="sldNum" sz="quarter" idx="5"/>
          </p:nvPr>
        </p:nvSpPr>
        <p:spPr/>
        <p:txBody>
          <a:bodyPr/>
          <a:lstStyle/>
          <a:p>
            <a:fld id="{582B3A78-B84B-2346-B15C-350A478C0723}" type="slidenum">
              <a:rPr lang="en-US" smtClean="0"/>
              <a:t>9</a:t>
            </a:fld>
            <a:endParaRPr lang="en-US"/>
          </a:p>
        </p:txBody>
      </p:sp>
    </p:spTree>
    <p:extLst>
      <p:ext uri="{BB962C8B-B14F-4D97-AF65-F5344CB8AC3E}">
        <p14:creationId xmlns:p14="http://schemas.microsoft.com/office/powerpoint/2010/main" val="2192125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829726" y="971550"/>
            <a:ext cx="6439299" cy="1101011"/>
          </a:xfrm>
          <a:prstGeom prst="rect">
            <a:avLst/>
          </a:prstGeom>
        </p:spPr>
        <p:txBody>
          <a:bodyPr lIns="0" tIns="0" rIns="0" bIns="0" rtlCol="0" anchor="t">
            <a:spAutoFit/>
          </a:bodyPr>
          <a:lstStyle/>
          <a:p>
            <a:pPr algn="r">
              <a:lnSpc>
                <a:spcPts val="4479"/>
              </a:lnSpc>
            </a:pPr>
            <a:r>
              <a:rPr lang="en-US" sz="3199" spc="479">
                <a:solidFill>
                  <a:srgbClr val="AE9142"/>
                </a:solidFill>
                <a:latin typeface="Lora Bold"/>
              </a:rPr>
              <a:t>UNIVERSITY OF NOTRE DAME</a:t>
            </a:r>
          </a:p>
        </p:txBody>
      </p:sp>
      <p:grpSp>
        <p:nvGrpSpPr>
          <p:cNvPr id="3" name="Group 3"/>
          <p:cNvGrpSpPr/>
          <p:nvPr/>
        </p:nvGrpSpPr>
        <p:grpSpPr>
          <a:xfrm>
            <a:off x="9343825" y="3854149"/>
            <a:ext cx="7925200" cy="5404150"/>
            <a:chOff x="0" y="66675"/>
            <a:chExt cx="10566933" cy="7205534"/>
          </a:xfrm>
        </p:grpSpPr>
        <p:sp>
          <p:nvSpPr>
            <p:cNvPr id="4" name="TextBox 4"/>
            <p:cNvSpPr txBox="1"/>
            <p:nvPr/>
          </p:nvSpPr>
          <p:spPr>
            <a:xfrm>
              <a:off x="0" y="66675"/>
              <a:ext cx="10566933" cy="6018742"/>
            </a:xfrm>
            <a:prstGeom prst="rect">
              <a:avLst/>
            </a:prstGeom>
          </p:spPr>
          <p:txBody>
            <a:bodyPr lIns="0" tIns="0" rIns="0" bIns="0" rtlCol="0" anchor="t">
              <a:spAutoFit/>
            </a:bodyPr>
            <a:lstStyle/>
            <a:p>
              <a:pPr algn="r">
                <a:lnSpc>
                  <a:spcPts val="8800"/>
                </a:lnSpc>
              </a:pPr>
              <a:r>
                <a:rPr lang="en-US" sz="8000" spc="-80" dirty="0">
                  <a:solidFill>
                    <a:srgbClr val="0C2340"/>
                  </a:solidFill>
                  <a:latin typeface="Montserrat Classic Bold"/>
                </a:rPr>
                <a:t>Identifying Breast Cancer with Machine Learning</a:t>
              </a:r>
            </a:p>
          </p:txBody>
        </p:sp>
        <p:sp>
          <p:nvSpPr>
            <p:cNvPr id="5" name="TextBox 5"/>
            <p:cNvSpPr txBox="1"/>
            <p:nvPr/>
          </p:nvSpPr>
          <p:spPr>
            <a:xfrm>
              <a:off x="1066800" y="6573339"/>
              <a:ext cx="9500133" cy="698870"/>
            </a:xfrm>
            <a:prstGeom prst="rect">
              <a:avLst/>
            </a:prstGeom>
          </p:spPr>
          <p:txBody>
            <a:bodyPr lIns="0" tIns="0" rIns="0" bIns="0" rtlCol="0" anchor="t">
              <a:spAutoFit/>
            </a:bodyPr>
            <a:lstStyle/>
            <a:p>
              <a:pPr algn="r">
                <a:lnSpc>
                  <a:spcPts val="4479"/>
                </a:lnSpc>
              </a:pPr>
              <a:r>
                <a:rPr lang="en-US" sz="3199" spc="159">
                  <a:solidFill>
                    <a:srgbClr val="0C2340"/>
                  </a:solidFill>
                  <a:latin typeface="Lora Italics"/>
                </a:rPr>
                <a:t>Case Study by Aldo, Avisek, &amp; Kait </a:t>
              </a:r>
            </a:p>
          </p:txBody>
        </p:sp>
      </p:grpSp>
      <p:sp>
        <p:nvSpPr>
          <p:cNvPr id="6" name="AutoShape 6"/>
          <p:cNvSpPr/>
          <p:nvPr/>
        </p:nvSpPr>
        <p:spPr>
          <a:xfrm>
            <a:off x="-533400" y="-514350"/>
            <a:ext cx="8420100" cy="11315700"/>
          </a:xfrm>
          <a:prstGeom prst="rect">
            <a:avLst/>
          </a:prstGeom>
          <a:solidFill>
            <a:srgbClr val="0C2340"/>
          </a:solidFill>
        </p:spPr>
      </p:sp>
      <p:pic>
        <p:nvPicPr>
          <p:cNvPr id="7" name="Picture 7"/>
          <p:cNvPicPr>
            <a:picLocks noChangeAspect="1"/>
          </p:cNvPicPr>
          <p:nvPr/>
        </p:nvPicPr>
        <p:blipFill>
          <a:blip r:embed="rId3">
            <a:alphaModFix amt="49000"/>
          </a:blip>
          <a:srcRect l="31440" r="31440"/>
          <a:stretch>
            <a:fillRect/>
          </a:stretch>
        </p:blipFill>
        <p:spPr>
          <a:xfrm>
            <a:off x="-789715" y="-403128"/>
            <a:ext cx="8676415" cy="1168713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4" y="1019175"/>
            <a:ext cx="16929903" cy="1151469"/>
          </a:xfrm>
          <a:prstGeom prst="rect">
            <a:avLst/>
          </a:prstGeom>
        </p:spPr>
        <p:txBody>
          <a:bodyPr lIns="0" tIns="0" rIns="0" bIns="0" rtlCol="0" anchor="t">
            <a:spAutoFit/>
          </a:bodyPr>
          <a:lstStyle/>
          <a:p>
            <a:pPr>
              <a:lnSpc>
                <a:spcPts val="9600"/>
              </a:lnSpc>
            </a:pPr>
            <a:r>
              <a:rPr lang="en-US" sz="7200" dirty="0">
                <a:solidFill>
                  <a:srgbClr val="AE9142"/>
                </a:solidFill>
                <a:latin typeface="Montserrat Classic Bold"/>
              </a:rPr>
              <a:t>The most powerful predictors are...</a:t>
            </a:r>
          </a:p>
        </p:txBody>
      </p:sp>
      <p:sp>
        <p:nvSpPr>
          <p:cNvPr id="3" name="TextBox 3"/>
          <p:cNvSpPr txBox="1"/>
          <p:nvPr/>
        </p:nvSpPr>
        <p:spPr>
          <a:xfrm>
            <a:off x="3587956" y="2905171"/>
            <a:ext cx="11811400" cy="6384120"/>
          </a:xfrm>
          <a:prstGeom prst="rect">
            <a:avLst/>
          </a:prstGeom>
        </p:spPr>
        <p:txBody>
          <a:bodyPr lIns="0" tIns="0" rIns="0" bIns="0" rtlCol="0" anchor="t">
            <a:spAutoFit/>
          </a:bodyPr>
          <a:lstStyle/>
          <a:p>
            <a:pPr marL="990600" lvl="1" indent="-495300">
              <a:lnSpc>
                <a:spcPts val="8400"/>
              </a:lnSpc>
              <a:buFont typeface="Arial"/>
              <a:buChar char="•"/>
            </a:pPr>
            <a:r>
              <a:rPr lang="en-US" sz="6000" spc="480" dirty="0">
                <a:solidFill>
                  <a:srgbClr val="000000"/>
                </a:solidFill>
                <a:latin typeface="Montserrat Classic Bold"/>
              </a:rPr>
              <a:t>CONCAVE POINTS MEAN</a:t>
            </a:r>
          </a:p>
          <a:p>
            <a:pPr marL="990600" lvl="1" indent="-495300">
              <a:lnSpc>
                <a:spcPts val="8400"/>
              </a:lnSpc>
              <a:buFont typeface="Arial"/>
              <a:buChar char="•"/>
            </a:pPr>
            <a:r>
              <a:rPr lang="en-US" sz="6000" spc="480" dirty="0">
                <a:solidFill>
                  <a:srgbClr val="000000"/>
                </a:solidFill>
                <a:latin typeface="Montserrat Classic Bold"/>
              </a:rPr>
              <a:t>PERIMETER MEAN</a:t>
            </a:r>
          </a:p>
          <a:p>
            <a:pPr marL="990600" lvl="1" indent="-495300">
              <a:lnSpc>
                <a:spcPts val="8400"/>
              </a:lnSpc>
              <a:buFont typeface="Arial"/>
              <a:buChar char="•"/>
            </a:pPr>
            <a:r>
              <a:rPr lang="en-US" sz="6000" spc="480" dirty="0">
                <a:solidFill>
                  <a:srgbClr val="000000"/>
                </a:solidFill>
                <a:latin typeface="Montserrat Classic Bold"/>
              </a:rPr>
              <a:t>CONCAVITY MEAN</a:t>
            </a:r>
          </a:p>
          <a:p>
            <a:pPr marL="990600" lvl="1" indent="-495300">
              <a:lnSpc>
                <a:spcPts val="8400"/>
              </a:lnSpc>
              <a:buFont typeface="Arial"/>
              <a:buChar char="•"/>
            </a:pPr>
            <a:r>
              <a:rPr lang="en-US" sz="6000" spc="480" dirty="0">
                <a:solidFill>
                  <a:srgbClr val="000000"/>
                </a:solidFill>
                <a:latin typeface="Montserrat Classic Bold"/>
              </a:rPr>
              <a:t>AREA MEAN</a:t>
            </a:r>
          </a:p>
          <a:p>
            <a:pPr marL="990600" lvl="1" indent="-495300">
              <a:lnSpc>
                <a:spcPts val="8400"/>
              </a:lnSpc>
              <a:buFont typeface="Arial"/>
              <a:buChar char="•"/>
            </a:pPr>
            <a:r>
              <a:rPr lang="en-US" sz="6000" spc="480" dirty="0">
                <a:solidFill>
                  <a:srgbClr val="000000"/>
                </a:solidFill>
                <a:latin typeface="Montserrat Classic Bold"/>
              </a:rPr>
              <a:t>RADIUS MEAN </a:t>
            </a:r>
          </a:p>
        </p:txBody>
      </p:sp>
      <p:sp>
        <p:nvSpPr>
          <p:cNvPr id="4" name="TextBox 4"/>
          <p:cNvSpPr txBox="1"/>
          <p:nvPr/>
        </p:nvSpPr>
        <p:spPr>
          <a:xfrm>
            <a:off x="11669202" y="10011098"/>
            <a:ext cx="6618798" cy="275902"/>
          </a:xfrm>
          <a:prstGeom prst="rect">
            <a:avLst/>
          </a:prstGeom>
        </p:spPr>
        <p:txBody>
          <a:bodyPr lIns="0" tIns="0" rIns="0" bIns="0" rtlCol="0" anchor="t">
            <a:spAutoFit/>
          </a:bodyPr>
          <a:lstStyle/>
          <a:p>
            <a:pPr>
              <a:lnSpc>
                <a:spcPts val="2081"/>
              </a:lnSpc>
            </a:pPr>
            <a:r>
              <a:rPr lang="en-US" sz="1734" spc="17" dirty="0">
                <a:solidFill>
                  <a:srgbClr val="0C2340"/>
                </a:solidFill>
                <a:latin typeface="Lora Italics"/>
              </a:rPr>
              <a:t>*This has been calculated using the importance() function in R.</a:t>
            </a:r>
          </a:p>
        </p:txBody>
      </p:sp>
      <p:sp>
        <p:nvSpPr>
          <p:cNvPr id="5" name="TextBox 2">
            <a:extLst>
              <a:ext uri="{FF2B5EF4-FFF2-40B4-BE49-F238E27FC236}">
                <a16:creationId xmlns:a16="http://schemas.microsoft.com/office/drawing/2014/main" id="{004E367B-346F-6740-AD6B-E3147483432E}"/>
              </a:ext>
            </a:extLst>
          </p:cNvPr>
          <p:cNvSpPr txBox="1"/>
          <p:nvPr/>
        </p:nvSpPr>
        <p:spPr>
          <a:xfrm>
            <a:off x="152400" y="0"/>
            <a:ext cx="16777503" cy="1094467"/>
          </a:xfrm>
          <a:prstGeom prst="rect">
            <a:avLst/>
          </a:prstGeom>
        </p:spPr>
        <p:txBody>
          <a:bodyPr wrap="square" lIns="0" tIns="0" rIns="0" bIns="0" rtlCol="0" anchor="t">
            <a:spAutoFit/>
          </a:bodyPr>
          <a:lstStyle/>
          <a:p>
            <a:pPr>
              <a:lnSpc>
                <a:spcPts val="9600"/>
              </a:lnSpc>
            </a:pPr>
            <a:r>
              <a:rPr lang="en-US" sz="5400" dirty="0">
                <a:solidFill>
                  <a:srgbClr val="AE9142"/>
                </a:solidFill>
                <a:latin typeface="Montserrat Classic Bold"/>
              </a:rPr>
              <a:t>According to the Random Forest algorithm,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3" name="Picture 3"/>
          <p:cNvPicPr>
            <a:picLocks noChangeAspect="1"/>
          </p:cNvPicPr>
          <p:nvPr/>
        </p:nvPicPr>
        <p:blipFill>
          <a:blip r:embed="rId3"/>
          <a:srcRect/>
          <a:stretch>
            <a:fillRect/>
          </a:stretch>
        </p:blipFill>
        <p:spPr>
          <a:xfrm>
            <a:off x="7212014" y="1314798"/>
            <a:ext cx="10437740" cy="6450488"/>
          </a:xfrm>
          <a:prstGeom prst="rect">
            <a:avLst/>
          </a:prstGeom>
        </p:spPr>
      </p:pic>
      <p:sp>
        <p:nvSpPr>
          <p:cNvPr id="4" name="TextBox 4"/>
          <p:cNvSpPr txBox="1"/>
          <p:nvPr/>
        </p:nvSpPr>
        <p:spPr>
          <a:xfrm>
            <a:off x="457200" y="625120"/>
            <a:ext cx="5964168" cy="2382575"/>
          </a:xfrm>
          <a:prstGeom prst="rect">
            <a:avLst/>
          </a:prstGeom>
        </p:spPr>
        <p:txBody>
          <a:bodyPr wrap="square" lIns="0" tIns="0" rIns="0" bIns="0" rtlCol="0" anchor="t">
            <a:spAutoFit/>
          </a:bodyPr>
          <a:lstStyle/>
          <a:p>
            <a:pPr>
              <a:lnSpc>
                <a:spcPts val="9600"/>
              </a:lnSpc>
            </a:pPr>
            <a:r>
              <a:rPr lang="en-US" sz="7200" dirty="0">
                <a:solidFill>
                  <a:srgbClr val="EFEFEF"/>
                </a:solidFill>
                <a:latin typeface="Montserrat Classic Bold"/>
              </a:rPr>
              <a:t>Concave Points Mean</a:t>
            </a:r>
          </a:p>
        </p:txBody>
      </p:sp>
      <p:grpSp>
        <p:nvGrpSpPr>
          <p:cNvPr id="5" name="Group 5"/>
          <p:cNvGrpSpPr/>
          <p:nvPr/>
        </p:nvGrpSpPr>
        <p:grpSpPr>
          <a:xfrm>
            <a:off x="67864" y="277288"/>
            <a:ext cx="17581890" cy="8949330"/>
            <a:chOff x="-1281115" y="-9983994"/>
            <a:chExt cx="23442521" cy="11932438"/>
          </a:xfrm>
        </p:grpSpPr>
        <p:sp>
          <p:nvSpPr>
            <p:cNvPr id="6" name="TextBox 6"/>
            <p:cNvSpPr txBox="1"/>
            <p:nvPr/>
          </p:nvSpPr>
          <p:spPr>
            <a:xfrm>
              <a:off x="8244419" y="300215"/>
              <a:ext cx="13916987" cy="1648229"/>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
          <p:nvSpPr>
            <p:cNvPr id="7" name="TextBox 7"/>
            <p:cNvSpPr txBox="1"/>
            <p:nvPr/>
          </p:nvSpPr>
          <p:spPr>
            <a:xfrm>
              <a:off x="-1281115" y="-9983994"/>
              <a:ext cx="5395915" cy="708827"/>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gr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3" name="Picture 3"/>
          <p:cNvPicPr>
            <a:picLocks noChangeAspect="1"/>
          </p:cNvPicPr>
          <p:nvPr/>
        </p:nvPicPr>
        <p:blipFill>
          <a:blip r:embed="rId3"/>
          <a:srcRect l="1178" r="998" b="1326"/>
          <a:stretch>
            <a:fillRect/>
          </a:stretch>
        </p:blipFill>
        <p:spPr>
          <a:xfrm>
            <a:off x="7412740" y="1168652"/>
            <a:ext cx="10437740" cy="6509109"/>
          </a:xfrm>
          <a:prstGeom prst="rect">
            <a:avLst/>
          </a:prstGeom>
        </p:spPr>
      </p:pic>
      <p:sp>
        <p:nvSpPr>
          <p:cNvPr id="4" name="TextBox 4"/>
          <p:cNvSpPr txBox="1"/>
          <p:nvPr/>
        </p:nvSpPr>
        <p:spPr>
          <a:xfrm>
            <a:off x="437520" y="1019175"/>
            <a:ext cx="6004899" cy="3693319"/>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of Nuclei </a:t>
            </a:r>
            <a:r>
              <a:rPr lang="en-US" sz="7200" dirty="0">
                <a:solidFill>
                  <a:srgbClr val="EFEFEF"/>
                </a:solidFill>
                <a:latin typeface="Montserrat Classic Bold"/>
              </a:rPr>
              <a:t>Perimeter</a:t>
            </a:r>
            <a:endParaRPr lang="en-US" sz="8000" dirty="0">
              <a:solidFill>
                <a:srgbClr val="EFEFEF"/>
              </a:solidFill>
              <a:latin typeface="Montserrat Classic Bold"/>
            </a:endParaRPr>
          </a:p>
        </p:txBody>
      </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2</a:t>
            </a:r>
          </a:p>
        </p:txBody>
      </p:sp>
      <p:sp>
        <p:nvSpPr>
          <p:cNvPr id="10" name="TextBox 7">
            <a:extLst>
              <a:ext uri="{FF2B5EF4-FFF2-40B4-BE49-F238E27FC236}">
                <a16:creationId xmlns:a16="http://schemas.microsoft.com/office/drawing/2014/main" id="{7DBBCFAC-B146-9745-A2FA-D02FB012FC13}"/>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1" name="TextBox 6">
            <a:extLst>
              <a:ext uri="{FF2B5EF4-FFF2-40B4-BE49-F238E27FC236}">
                <a16:creationId xmlns:a16="http://schemas.microsoft.com/office/drawing/2014/main" id="{BEA5CCD1-403E-964A-99D7-3535674F39C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3" name="Picture 3"/>
          <p:cNvPicPr>
            <a:picLocks noChangeAspect="1"/>
          </p:cNvPicPr>
          <p:nvPr/>
        </p:nvPicPr>
        <p:blipFill>
          <a:blip r:embed="rId2"/>
          <a:srcRect/>
          <a:stretch>
            <a:fillRect/>
          </a:stretch>
        </p:blipFill>
        <p:spPr>
          <a:xfrm>
            <a:off x="7293937" y="1168652"/>
            <a:ext cx="10801216" cy="6686467"/>
          </a:xfrm>
          <a:prstGeom prst="rect">
            <a:avLst/>
          </a:prstGeom>
        </p:spPr>
      </p:pic>
      <p:sp>
        <p:nvSpPr>
          <p:cNvPr id="4" name="TextBox 4"/>
          <p:cNvSpPr txBox="1"/>
          <p:nvPr/>
        </p:nvSpPr>
        <p:spPr>
          <a:xfrm>
            <a:off x="192847" y="1019175"/>
            <a:ext cx="6098199" cy="3693319"/>
          </a:xfrm>
          <a:prstGeom prst="rect">
            <a:avLst/>
          </a:prstGeom>
        </p:spPr>
        <p:txBody>
          <a:bodyPr wrap="square" lIns="0" tIns="0" rIns="0" bIns="0" rtlCol="0" anchor="t">
            <a:spAutoFit/>
          </a:bodyPr>
          <a:lstStyle/>
          <a:p>
            <a:pPr>
              <a:lnSpc>
                <a:spcPts val="9600"/>
              </a:lnSpc>
            </a:pPr>
            <a:r>
              <a:rPr lang="en-US" sz="7200" dirty="0">
                <a:solidFill>
                  <a:srgbClr val="EFEFEF"/>
                </a:solidFill>
                <a:latin typeface="Montserrat Classic Bold"/>
              </a:rPr>
              <a:t>Mean Concavity of  Nuclei</a:t>
            </a:r>
          </a:p>
        </p:txBody>
      </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3</a:t>
            </a:r>
          </a:p>
        </p:txBody>
      </p:sp>
      <p:sp>
        <p:nvSpPr>
          <p:cNvPr id="9" name="TextBox 7">
            <a:extLst>
              <a:ext uri="{FF2B5EF4-FFF2-40B4-BE49-F238E27FC236}">
                <a16:creationId xmlns:a16="http://schemas.microsoft.com/office/drawing/2014/main" id="{4B6BDFD0-4995-C242-AD5C-2F8EFC3C397D}"/>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0" name="TextBox 6">
            <a:extLst>
              <a:ext uri="{FF2B5EF4-FFF2-40B4-BE49-F238E27FC236}">
                <a16:creationId xmlns:a16="http://schemas.microsoft.com/office/drawing/2014/main" id="{FD878971-9BED-174B-88AB-9512EA0A3F52}"/>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3" name="Picture 3"/>
          <p:cNvPicPr>
            <a:picLocks noChangeAspect="1"/>
          </p:cNvPicPr>
          <p:nvPr/>
        </p:nvPicPr>
        <p:blipFill>
          <a:blip r:embed="rId2"/>
          <a:srcRect/>
          <a:stretch>
            <a:fillRect/>
          </a:stretch>
        </p:blipFill>
        <p:spPr>
          <a:xfrm>
            <a:off x="7265958" y="1145271"/>
            <a:ext cx="10712058" cy="6620015"/>
          </a:xfrm>
          <a:prstGeom prst="rect">
            <a:avLst/>
          </a:prstGeom>
        </p:spPr>
      </p:pic>
      <p:sp>
        <p:nvSpPr>
          <p:cNvPr id="4" name="TextBox 4"/>
          <p:cNvSpPr txBox="1"/>
          <p:nvPr/>
        </p:nvSpPr>
        <p:spPr>
          <a:xfrm>
            <a:off x="309984" y="1019175"/>
            <a:ext cx="5981062" cy="2462213"/>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Area of Nuclei</a:t>
            </a:r>
          </a:p>
        </p:txBody>
      </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4</a:t>
            </a:r>
          </a:p>
        </p:txBody>
      </p:sp>
      <p:sp>
        <p:nvSpPr>
          <p:cNvPr id="9" name="TextBox 7">
            <a:extLst>
              <a:ext uri="{FF2B5EF4-FFF2-40B4-BE49-F238E27FC236}">
                <a16:creationId xmlns:a16="http://schemas.microsoft.com/office/drawing/2014/main" id="{6A701668-3DD0-A04D-84CC-CD821B18BB5C}"/>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0" name="TextBox 6">
            <a:extLst>
              <a:ext uri="{FF2B5EF4-FFF2-40B4-BE49-F238E27FC236}">
                <a16:creationId xmlns:a16="http://schemas.microsoft.com/office/drawing/2014/main" id="{CEEAA2E4-D0E8-BC48-9648-767BB6EB6F30}"/>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6803575" y="-228600"/>
            <a:ext cx="11636825" cy="10744200"/>
          </a:xfrm>
          <a:prstGeom prst="rect">
            <a:avLst/>
          </a:prstGeom>
          <a:solidFill>
            <a:srgbClr val="EFEFEF"/>
          </a:solidFill>
        </p:spPr>
      </p:sp>
      <p:pic>
        <p:nvPicPr>
          <p:cNvPr id="3" name="Picture 3"/>
          <p:cNvPicPr>
            <a:picLocks noChangeAspect="1"/>
          </p:cNvPicPr>
          <p:nvPr/>
        </p:nvPicPr>
        <p:blipFill>
          <a:blip r:embed="rId2"/>
          <a:srcRect t="1558" r="512"/>
          <a:stretch>
            <a:fillRect/>
          </a:stretch>
        </p:blipFill>
        <p:spPr>
          <a:xfrm>
            <a:off x="7265958" y="1028700"/>
            <a:ext cx="10712058" cy="6575223"/>
          </a:xfrm>
          <a:prstGeom prst="rect">
            <a:avLst/>
          </a:prstGeom>
        </p:spPr>
      </p:pic>
      <p:sp>
        <p:nvSpPr>
          <p:cNvPr id="4" name="TextBox 4"/>
          <p:cNvSpPr txBox="1"/>
          <p:nvPr/>
        </p:nvSpPr>
        <p:spPr>
          <a:xfrm>
            <a:off x="309984" y="1019175"/>
            <a:ext cx="5981062" cy="3693319"/>
          </a:xfrm>
          <a:prstGeom prst="rect">
            <a:avLst/>
          </a:prstGeom>
        </p:spPr>
        <p:txBody>
          <a:bodyPr wrap="square" lIns="0" tIns="0" rIns="0" bIns="0" rtlCol="0" anchor="t">
            <a:spAutoFit/>
          </a:bodyPr>
          <a:lstStyle/>
          <a:p>
            <a:pPr>
              <a:lnSpc>
                <a:spcPts val="9600"/>
              </a:lnSpc>
            </a:pPr>
            <a:r>
              <a:rPr lang="en-US" sz="8000" dirty="0">
                <a:solidFill>
                  <a:srgbClr val="EFEFEF"/>
                </a:solidFill>
                <a:latin typeface="Montserrat Classic Bold"/>
              </a:rPr>
              <a:t>Mean Radius of Nuclei</a:t>
            </a:r>
          </a:p>
        </p:txBody>
      </p:sp>
      <p:sp>
        <p:nvSpPr>
          <p:cNvPr id="8" name="TextBox 8"/>
          <p:cNvSpPr txBox="1"/>
          <p:nvPr/>
        </p:nvSpPr>
        <p:spPr>
          <a:xfrm>
            <a:off x="7032339" y="471552"/>
            <a:ext cx="1242965" cy="1384675"/>
          </a:xfrm>
          <a:prstGeom prst="rect">
            <a:avLst/>
          </a:prstGeom>
        </p:spPr>
        <p:txBody>
          <a:bodyPr lIns="0" tIns="0" rIns="0" bIns="0" rtlCol="0" anchor="t">
            <a:spAutoFit/>
          </a:bodyPr>
          <a:lstStyle/>
          <a:p>
            <a:pPr>
              <a:lnSpc>
                <a:spcPts val="10830"/>
              </a:lnSpc>
            </a:pPr>
            <a:r>
              <a:rPr lang="en-US" sz="9025">
                <a:solidFill>
                  <a:srgbClr val="0C2340"/>
                </a:solidFill>
                <a:latin typeface="Montserrat Classic Bold"/>
              </a:rPr>
              <a:t>5</a:t>
            </a:r>
          </a:p>
        </p:txBody>
      </p:sp>
      <p:sp>
        <p:nvSpPr>
          <p:cNvPr id="9" name="TextBox 7">
            <a:extLst>
              <a:ext uri="{FF2B5EF4-FFF2-40B4-BE49-F238E27FC236}">
                <a16:creationId xmlns:a16="http://schemas.microsoft.com/office/drawing/2014/main" id="{8BA57994-FDAC-D24B-A0C3-D600386D1DC6}"/>
              </a:ext>
            </a:extLst>
          </p:cNvPr>
          <p:cNvSpPr txBox="1"/>
          <p:nvPr/>
        </p:nvSpPr>
        <p:spPr>
          <a:xfrm>
            <a:off x="67864" y="277288"/>
            <a:ext cx="4046936" cy="531620"/>
          </a:xfrm>
          <a:prstGeom prst="rect">
            <a:avLst/>
          </a:prstGeom>
        </p:spPr>
        <p:txBody>
          <a:bodyPr wrap="square" lIns="0" tIns="0" rIns="0" bIns="0" rtlCol="0" anchor="t">
            <a:spAutoFit/>
          </a:bodyPr>
          <a:lstStyle/>
          <a:p>
            <a:pPr>
              <a:lnSpc>
                <a:spcPts val="4500"/>
              </a:lnSpc>
            </a:pPr>
            <a:r>
              <a:rPr lang="en-US" sz="3000" dirty="0">
                <a:solidFill>
                  <a:srgbClr val="EFEFEF"/>
                </a:solidFill>
                <a:latin typeface="Lora"/>
              </a:rPr>
              <a:t>The Tumor’s:</a:t>
            </a:r>
          </a:p>
        </p:txBody>
      </p:sp>
      <p:sp>
        <p:nvSpPr>
          <p:cNvPr id="10" name="TextBox 6">
            <a:extLst>
              <a:ext uri="{FF2B5EF4-FFF2-40B4-BE49-F238E27FC236}">
                <a16:creationId xmlns:a16="http://schemas.microsoft.com/office/drawing/2014/main" id="{4001B8FC-B988-FC45-A430-3B5092E902F4}"/>
              </a:ext>
            </a:extLst>
          </p:cNvPr>
          <p:cNvSpPr txBox="1"/>
          <p:nvPr/>
        </p:nvSpPr>
        <p:spPr>
          <a:xfrm>
            <a:off x="7212014" y="7990446"/>
            <a:ext cx="10437740" cy="1236172"/>
          </a:xfrm>
          <a:prstGeom prst="rect">
            <a:avLst/>
          </a:prstGeom>
        </p:spPr>
        <p:txBody>
          <a:bodyPr wrap="square" lIns="0" tIns="0" rIns="0" bIns="0" rtlCol="0" anchor="t">
            <a:spAutoFit/>
          </a:bodyPr>
          <a:lstStyle/>
          <a:p>
            <a:pPr>
              <a:lnSpc>
                <a:spcPts val="5040"/>
              </a:lnSpc>
            </a:pPr>
            <a:r>
              <a:rPr lang="en-US" sz="3600" spc="288" dirty="0">
                <a:solidFill>
                  <a:schemeClr val="tx2">
                    <a:lumMod val="75000"/>
                  </a:schemeClr>
                </a:solidFill>
                <a:latin typeface="Montserrat Classic Bold"/>
              </a:rPr>
              <a:t>Vastly different distributions for the benign and malignant distributions.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3822113"/>
            <a:ext cx="15111283" cy="549176"/>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Our interpretation of how this should be utilized by doctors</a:t>
            </a:r>
          </a:p>
        </p:txBody>
      </p:sp>
      <p:sp>
        <p:nvSpPr>
          <p:cNvPr id="3" name="TextBox 3"/>
          <p:cNvSpPr txBox="1"/>
          <p:nvPr/>
        </p:nvSpPr>
        <p:spPr>
          <a:xfrm>
            <a:off x="1028700" y="4742763"/>
            <a:ext cx="15111283" cy="3416961"/>
          </a:xfrm>
          <a:prstGeom prst="rect">
            <a:avLst/>
          </a:prstGeom>
        </p:spPr>
        <p:txBody>
          <a:bodyPr lIns="0" tIns="0" rIns="0" bIns="0" rtlCol="0" anchor="t">
            <a:spAutoFit/>
          </a:bodyPr>
          <a:lstStyle/>
          <a:p>
            <a:pPr marL="457200" indent="-457200">
              <a:lnSpc>
                <a:spcPts val="4499"/>
              </a:lnSpc>
              <a:buFont typeface="Arial" panose="020B0604020202020204" pitchFamily="34" charset="0"/>
              <a:buChar char="•"/>
            </a:pPr>
            <a:r>
              <a:rPr lang="en-US" sz="3000" dirty="0">
                <a:solidFill>
                  <a:srgbClr val="000000"/>
                </a:solidFill>
                <a:latin typeface="Lora"/>
              </a:rPr>
              <a:t>When viewing the medical reports, the 5 variables mentioned above should be a primary focus </a:t>
            </a:r>
            <a:r>
              <a:rPr lang="en-US" sz="2999" dirty="0">
                <a:solidFill>
                  <a:srgbClr val="000000"/>
                </a:solidFill>
                <a:latin typeface="Lora"/>
              </a:rPr>
              <a:t>in determining malignancy.</a:t>
            </a:r>
          </a:p>
          <a:p>
            <a:pPr marL="457200" indent="-457200">
              <a:lnSpc>
                <a:spcPts val="4499"/>
              </a:lnSpc>
              <a:buFont typeface="Arial" panose="020B0604020202020204" pitchFamily="34" charset="0"/>
              <a:buChar char="•"/>
            </a:pPr>
            <a:r>
              <a:rPr lang="en-US" sz="2999" dirty="0">
                <a:solidFill>
                  <a:srgbClr val="000000"/>
                </a:solidFill>
                <a:latin typeface="Lora"/>
              </a:rPr>
              <a:t>Pay attention to the ranges of each of these 5 variables, especially the range that 95% of the observations fall in for each variables</a:t>
            </a:r>
          </a:p>
          <a:p>
            <a:pPr marL="457200" indent="-457200">
              <a:lnSpc>
                <a:spcPts val="4499"/>
              </a:lnSpc>
              <a:buFont typeface="Arial" panose="020B0604020202020204" pitchFamily="34" charset="0"/>
              <a:buChar char="•"/>
            </a:pPr>
            <a:r>
              <a:rPr lang="en-US" sz="2999" dirty="0">
                <a:solidFill>
                  <a:srgbClr val="000000"/>
                </a:solidFill>
                <a:latin typeface="Lora"/>
              </a:rPr>
              <a:t>The variables not listed as the top 5 should not receive as much attention, as they were not listed as statistically significant in predicting a tumor’s diagnosis</a:t>
            </a:r>
          </a:p>
        </p:txBody>
      </p:sp>
      <p:sp>
        <p:nvSpPr>
          <p:cNvPr id="4" name="TextBox 4"/>
          <p:cNvSpPr txBox="1"/>
          <p:nvPr/>
        </p:nvSpPr>
        <p:spPr>
          <a:xfrm>
            <a:off x="1028700" y="1019175"/>
            <a:ext cx="16929903" cy="2462213"/>
          </a:xfrm>
          <a:prstGeom prst="rect">
            <a:avLst/>
          </a:prstGeom>
        </p:spPr>
        <p:txBody>
          <a:bodyPr lIns="0" tIns="0" rIns="0" bIns="0" rtlCol="0" anchor="t">
            <a:spAutoFit/>
          </a:bodyPr>
          <a:lstStyle/>
          <a:p>
            <a:pPr>
              <a:lnSpc>
                <a:spcPts val="9600"/>
              </a:lnSpc>
            </a:pPr>
            <a:r>
              <a:rPr lang="en-US" sz="8000" dirty="0">
                <a:solidFill>
                  <a:srgbClr val="AE9142"/>
                </a:solidFill>
                <a:latin typeface="Montserrat Classic Bold"/>
              </a:rPr>
              <a:t>Takeaways from Exploratory 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rcRect l="13000" r="130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96608" y="683449"/>
            <a:ext cx="8572900" cy="614303"/>
          </a:xfrm>
          <a:prstGeom prst="rect">
            <a:avLst/>
          </a:prstGeom>
        </p:spPr>
        <p:txBody>
          <a:bodyPr lIns="0" tIns="0" rIns="0" bIns="0" rtlCol="0" anchor="t">
            <a:spAutoFit/>
          </a:bodyPr>
          <a:lstStyle/>
          <a:p>
            <a:pPr algn="ctr">
              <a:lnSpc>
                <a:spcPts val="5040"/>
              </a:lnSpc>
            </a:pPr>
            <a:r>
              <a:rPr lang="en-US" sz="3600" spc="288">
                <a:solidFill>
                  <a:srgbClr val="AE9142"/>
                </a:solidFill>
                <a:latin typeface="Montserrat Classic Bold"/>
              </a:rPr>
              <a:t>OUR FOCUS</a:t>
            </a:r>
          </a:p>
        </p:txBody>
      </p:sp>
      <p:sp>
        <p:nvSpPr>
          <p:cNvPr id="3" name="TextBox 3"/>
          <p:cNvSpPr txBox="1"/>
          <p:nvPr/>
        </p:nvSpPr>
        <p:spPr>
          <a:xfrm>
            <a:off x="506816" y="2059792"/>
            <a:ext cx="16752484" cy="3396258"/>
          </a:xfrm>
          <a:prstGeom prst="rect">
            <a:avLst/>
          </a:prstGeom>
        </p:spPr>
        <p:txBody>
          <a:bodyPr lIns="0" tIns="0" rIns="0" bIns="0" rtlCol="0" anchor="t">
            <a:spAutoFit/>
          </a:bodyPr>
          <a:lstStyle/>
          <a:p>
            <a:pPr algn="ctr">
              <a:lnSpc>
                <a:spcPts val="13200"/>
              </a:lnSpc>
            </a:pPr>
            <a:r>
              <a:rPr lang="en-US" sz="12000" spc="-120" dirty="0">
                <a:solidFill>
                  <a:srgbClr val="0C2340"/>
                </a:solidFill>
                <a:latin typeface="Montserrat Classic Bold"/>
              </a:rPr>
              <a:t>Supervised Learning Techniques:</a:t>
            </a:r>
          </a:p>
        </p:txBody>
      </p:sp>
      <p:sp>
        <p:nvSpPr>
          <p:cNvPr id="4" name="TextBox 4"/>
          <p:cNvSpPr txBox="1"/>
          <p:nvPr/>
        </p:nvSpPr>
        <p:spPr>
          <a:xfrm>
            <a:off x="3908746" y="5852777"/>
            <a:ext cx="10470508" cy="2769989"/>
          </a:xfrm>
          <a:prstGeom prst="rect">
            <a:avLst/>
          </a:prstGeom>
        </p:spPr>
        <p:txBody>
          <a:bodyPr lIns="0" tIns="0" rIns="0" bIns="0" rtlCol="0" anchor="t">
            <a:spAutoFit/>
          </a:bodyPr>
          <a:lstStyle/>
          <a:p>
            <a:pPr algn="ctr">
              <a:lnSpc>
                <a:spcPts val="7200"/>
              </a:lnSpc>
            </a:pPr>
            <a:r>
              <a:rPr lang="en-US" sz="6000" spc="60" dirty="0">
                <a:solidFill>
                  <a:srgbClr val="0C2340"/>
                </a:solidFill>
                <a:latin typeface="Lora Italics"/>
              </a:rPr>
              <a:t>Kth Nearest Neighbors</a:t>
            </a:r>
          </a:p>
          <a:p>
            <a:pPr algn="ctr">
              <a:lnSpc>
                <a:spcPts val="7200"/>
              </a:lnSpc>
            </a:pPr>
            <a:r>
              <a:rPr lang="en-US" sz="6000" spc="60" dirty="0">
                <a:solidFill>
                  <a:srgbClr val="0C2340"/>
                </a:solidFill>
                <a:latin typeface="Lora Italics"/>
              </a:rPr>
              <a:t>Decision Trees</a:t>
            </a:r>
          </a:p>
          <a:p>
            <a:pPr algn="ctr">
              <a:lnSpc>
                <a:spcPts val="7200"/>
              </a:lnSpc>
            </a:pPr>
            <a:r>
              <a:rPr lang="en-US" sz="6000" spc="60" dirty="0">
                <a:solidFill>
                  <a:srgbClr val="0C2340"/>
                </a:solidFill>
                <a:latin typeface="Lora Italics"/>
              </a:rPr>
              <a:t>Random Forests/Bagging</a:t>
            </a:r>
          </a:p>
        </p:txBody>
      </p:sp>
      <p:sp>
        <p:nvSpPr>
          <p:cNvPr id="5" name="TextBox 4">
            <a:extLst>
              <a:ext uri="{FF2B5EF4-FFF2-40B4-BE49-F238E27FC236}">
                <a16:creationId xmlns:a16="http://schemas.microsoft.com/office/drawing/2014/main" id="{91F56741-3BC0-0D44-8926-B50E01321D13}"/>
              </a:ext>
            </a:extLst>
          </p:cNvPr>
          <p:cNvSpPr txBox="1"/>
          <p:nvPr/>
        </p:nvSpPr>
        <p:spPr>
          <a:xfrm>
            <a:off x="2103120" y="713232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25760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617196"/>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The Kth nearest neighbor utilizes Euclidean distances to determine the closest points to our test data point. It uses the methodology that similar tumors (those with similar values for each variable) will produce a similar diagnosis. Our final model has been optimized with fine tuning of each input to the model.</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the highest accuracy of all models, 92.98%. Our rate of misclassifying a benign tumor as malignant was 2.7%, which was lower than our rate of misclassifying a malignant tumor as benign at 9.1%</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Kth Nearest Neighbor </a:t>
            </a:r>
          </a:p>
        </p:txBody>
      </p:sp>
      <p:pic>
        <p:nvPicPr>
          <p:cNvPr id="12" name="Picture 12"/>
          <p:cNvPicPr>
            <a:picLocks noChangeAspect="1"/>
          </p:cNvPicPr>
          <p:nvPr/>
        </p:nvPicPr>
        <p:blipFill>
          <a:blip r:embed="rId3">
            <a:alphaModFix amt="4000"/>
          </a:blip>
          <a:srcRect/>
          <a:stretch>
            <a:fillRect/>
          </a:stretch>
        </p:blipFill>
        <p:spPr>
          <a:xfrm>
            <a:off x="17036387" y="10020300"/>
            <a:ext cx="6030442" cy="6030442"/>
          </a:xfrm>
          <a:prstGeom prst="rect">
            <a:avLst/>
          </a:prstGeom>
        </p:spPr>
      </p:pic>
    </p:spTree>
    <p:extLst>
      <p:ext uri="{BB962C8B-B14F-4D97-AF65-F5344CB8AC3E}">
        <p14:creationId xmlns:p14="http://schemas.microsoft.com/office/powerpoint/2010/main" val="124724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065763"/>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Use decision trees to predict the diagnosis of the tumor using the metadata of the tumor. Use a data science technique called pruning to reduce the complexity of the final classifier and reduce overfitting. Overfitting is when we fit the model too closely to our sample data and the model will be inaccurate if used on new data. </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a 90.4% accuracy. Our rate of misclassifying a benign tumor as malignant was 10%, which was slightly higher than our rate of misclassifying a malignant tumor as benign at 9.5%</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Decision Trees</a:t>
            </a:r>
          </a:p>
        </p:txBody>
      </p:sp>
      <p:pic>
        <p:nvPicPr>
          <p:cNvPr id="12" name="Picture 12"/>
          <p:cNvPicPr>
            <a:picLocks noChangeAspect="1"/>
          </p:cNvPicPr>
          <p:nvPr/>
        </p:nvPicPr>
        <p:blipFill>
          <a:blip r:embed="rId3">
            <a:alphaModFix amt="4000"/>
          </a:blip>
          <a:srcRect/>
          <a:stretch>
            <a:fillRect/>
          </a:stretch>
        </p:blipFill>
        <p:spPr>
          <a:xfrm>
            <a:off x="11353800" y="3848100"/>
            <a:ext cx="10189029" cy="10189029"/>
          </a:xfrm>
          <a:prstGeom prst="rect">
            <a:avLst/>
          </a:prstGeom>
        </p:spPr>
      </p:pic>
    </p:spTree>
    <p:extLst>
      <p:ext uri="{BB962C8B-B14F-4D97-AF65-F5344CB8AC3E}">
        <p14:creationId xmlns:p14="http://schemas.microsoft.com/office/powerpoint/2010/main" val="143330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4" y="6563289"/>
            <a:ext cx="6286896" cy="2447330"/>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Our Agenda for Today</a:t>
            </a:r>
          </a:p>
        </p:txBody>
      </p:sp>
      <p:grpSp>
        <p:nvGrpSpPr>
          <p:cNvPr id="3" name="Group 3"/>
          <p:cNvGrpSpPr/>
          <p:nvPr/>
        </p:nvGrpSpPr>
        <p:grpSpPr>
          <a:xfrm>
            <a:off x="8876896" y="5086350"/>
            <a:ext cx="8382403" cy="4906067"/>
            <a:chOff x="0" y="-76200"/>
            <a:chExt cx="11176538" cy="6541421"/>
          </a:xfrm>
        </p:grpSpPr>
        <p:sp>
          <p:nvSpPr>
            <p:cNvPr id="4" name="TextBox 4"/>
            <p:cNvSpPr txBox="1"/>
            <p:nvPr/>
          </p:nvSpPr>
          <p:spPr>
            <a:xfrm>
              <a:off x="5" y="-76200"/>
              <a:ext cx="11176533" cy="793671"/>
            </a:xfrm>
            <a:prstGeom prst="rect">
              <a:avLst/>
            </a:prstGeom>
          </p:spPr>
          <p:txBody>
            <a:bodyPr lIns="0" tIns="0" rIns="0" bIns="0" rtlCol="0" anchor="t">
              <a:spAutoFit/>
            </a:bodyPr>
            <a:lstStyle/>
            <a:p>
              <a:pPr>
                <a:lnSpc>
                  <a:spcPts val="5040"/>
                </a:lnSpc>
              </a:pPr>
              <a:r>
                <a:rPr lang="en-US" sz="3600" spc="288">
                  <a:solidFill>
                    <a:srgbClr val="AE9142"/>
                  </a:solidFill>
                  <a:latin typeface="Montserrat Classic Bold"/>
                </a:rPr>
                <a:t>LIST OF KEY CONCEPTS</a:t>
              </a:r>
            </a:p>
          </p:txBody>
        </p:sp>
        <p:sp>
          <p:nvSpPr>
            <p:cNvPr id="5" name="TextBox 5"/>
            <p:cNvSpPr txBox="1"/>
            <p:nvPr/>
          </p:nvSpPr>
          <p:spPr>
            <a:xfrm>
              <a:off x="0" y="1139746"/>
              <a:ext cx="11176534" cy="5325475"/>
            </a:xfrm>
            <a:prstGeom prst="rect">
              <a:avLst/>
            </a:prstGeom>
          </p:spPr>
          <p:txBody>
            <a:bodyPr lIns="0" tIns="0" rIns="0" bIns="0" rtlCol="0" anchor="t">
              <a:spAutoFit/>
            </a:bodyPr>
            <a:lstStyle/>
            <a:p>
              <a:pPr marL="457200" indent="-457200">
                <a:lnSpc>
                  <a:spcPts val="4499"/>
                </a:lnSpc>
                <a:buFontTx/>
                <a:buChar char="-"/>
              </a:pPr>
              <a:r>
                <a:rPr lang="en-US" sz="3000" dirty="0">
                  <a:solidFill>
                    <a:srgbClr val="0C2340"/>
                  </a:solidFill>
                  <a:latin typeface="Lora"/>
                </a:rPr>
                <a:t>Using machine learning techniques to assist                in identifying malignant tumors</a:t>
              </a:r>
            </a:p>
            <a:p>
              <a:pPr marL="457200" indent="-457200">
                <a:lnSpc>
                  <a:spcPts val="4499"/>
                </a:lnSpc>
                <a:buFontTx/>
                <a:buChar char="-"/>
              </a:pPr>
              <a:r>
                <a:rPr lang="en-US" sz="3000" dirty="0">
                  <a:solidFill>
                    <a:srgbClr val="0C2340"/>
                  </a:solidFill>
                  <a:latin typeface="Lora"/>
                </a:rPr>
                <a:t>Findings:</a:t>
              </a:r>
            </a:p>
            <a:p>
              <a:pPr marL="914400" lvl="1" indent="-457200">
                <a:lnSpc>
                  <a:spcPts val="4499"/>
                </a:lnSpc>
                <a:buFontTx/>
                <a:buChar char="-"/>
              </a:pPr>
              <a:r>
                <a:rPr lang="en-US" sz="3000" dirty="0">
                  <a:solidFill>
                    <a:srgbClr val="0C2340"/>
                  </a:solidFill>
                  <a:latin typeface="Lora"/>
                </a:rPr>
                <a:t>Kth Nearest Neighbors</a:t>
              </a:r>
            </a:p>
            <a:p>
              <a:pPr marL="914400" lvl="1" indent="-457200">
                <a:lnSpc>
                  <a:spcPts val="4499"/>
                </a:lnSpc>
                <a:buFontTx/>
                <a:buChar char="-"/>
              </a:pPr>
              <a:r>
                <a:rPr lang="en-US" sz="3000" dirty="0">
                  <a:solidFill>
                    <a:srgbClr val="0C2340"/>
                  </a:solidFill>
                  <a:latin typeface="Lora"/>
                </a:rPr>
                <a:t>Decision Trees</a:t>
              </a:r>
            </a:p>
            <a:p>
              <a:pPr marL="914400" lvl="1" indent="-457200">
                <a:lnSpc>
                  <a:spcPts val="4499"/>
                </a:lnSpc>
                <a:buFontTx/>
                <a:buChar char="-"/>
              </a:pPr>
              <a:r>
                <a:rPr lang="en-US" sz="3000" dirty="0">
                  <a:solidFill>
                    <a:srgbClr val="0C2340"/>
                  </a:solidFill>
                  <a:latin typeface="Lora"/>
                </a:rPr>
                <a:t>Random Forests/Bagging</a:t>
              </a:r>
            </a:p>
            <a:p>
              <a:pPr marL="457200" indent="-457200">
                <a:lnSpc>
                  <a:spcPts val="4499"/>
                </a:lnSpc>
                <a:buFontTx/>
                <a:buChar char="-"/>
              </a:pPr>
              <a:r>
                <a:rPr lang="en-US" sz="3000" dirty="0">
                  <a:solidFill>
                    <a:srgbClr val="0C2340"/>
                  </a:solidFill>
                  <a:latin typeface="Lora"/>
                </a:rPr>
                <a:t>Conclusion</a:t>
              </a:r>
            </a:p>
          </p:txBody>
        </p:sp>
      </p:grpSp>
      <p:pic>
        <p:nvPicPr>
          <p:cNvPr id="6" name="Picture 6"/>
          <p:cNvPicPr>
            <a:picLocks noChangeAspect="1"/>
          </p:cNvPicPr>
          <p:nvPr/>
        </p:nvPicPr>
        <p:blipFill>
          <a:blip r:embed="rId3">
            <a:alphaModFix amt="4000"/>
          </a:blip>
          <a:srcRect/>
          <a:stretch>
            <a:fillRect/>
          </a:stretch>
        </p:blipFill>
        <p:spPr>
          <a:xfrm>
            <a:off x="-1311065" y="-1567941"/>
            <a:ext cx="82296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5" name="TextBox 5"/>
          <p:cNvSpPr txBox="1"/>
          <p:nvPr/>
        </p:nvSpPr>
        <p:spPr>
          <a:xfrm>
            <a:off x="533400" y="2594907"/>
            <a:ext cx="16306800" cy="6617196"/>
          </a:xfrm>
          <a:prstGeom prst="rect">
            <a:avLst/>
          </a:prstGeom>
        </p:spPr>
        <p:txBody>
          <a:bodyPr wrap="square" lIns="0" tIns="0" rIns="0" bIns="0" rtlCol="0" anchor="t">
            <a:spAutoFit/>
          </a:bodyPr>
          <a:lstStyle/>
          <a:p>
            <a:pPr>
              <a:lnSpc>
                <a:spcPts val="4320"/>
              </a:lnSpc>
            </a:pPr>
            <a:r>
              <a:rPr lang="en-US" sz="3600" b="1" spc="36" dirty="0">
                <a:solidFill>
                  <a:srgbClr val="0C2340"/>
                </a:solidFill>
                <a:latin typeface="Lora Italics"/>
              </a:rPr>
              <a:t>Methodology: </a:t>
            </a:r>
            <a:r>
              <a:rPr lang="en-US" sz="3600" spc="36" dirty="0">
                <a:solidFill>
                  <a:srgbClr val="0C2340"/>
                </a:solidFill>
                <a:latin typeface="Lora Italics"/>
              </a:rPr>
              <a:t>Random forest takes the decision tree a step further by creating a large number of individual decision trees which each generate their own class prediction. The class with the most votes becomes our model’s prediction. It is a more powerful use of the decision tree. Our final model has been optimized with fine tuning of each input to the model.</a:t>
            </a:r>
          </a:p>
          <a:p>
            <a:pPr>
              <a:lnSpc>
                <a:spcPts val="4320"/>
              </a:lnSpc>
            </a:pPr>
            <a:endParaRPr lang="en-US" sz="3600" spc="36" dirty="0">
              <a:solidFill>
                <a:srgbClr val="0C2340"/>
              </a:solidFill>
              <a:latin typeface="Lora Italics"/>
            </a:endParaRPr>
          </a:p>
          <a:p>
            <a:pPr>
              <a:lnSpc>
                <a:spcPts val="4320"/>
              </a:lnSpc>
            </a:pPr>
            <a:endParaRPr lang="en-US" sz="3600" spc="36" dirty="0">
              <a:solidFill>
                <a:srgbClr val="0C2340"/>
              </a:solidFill>
              <a:latin typeface="Lora Italics"/>
            </a:endParaRPr>
          </a:p>
          <a:p>
            <a:pPr>
              <a:lnSpc>
                <a:spcPts val="4320"/>
              </a:lnSpc>
            </a:pPr>
            <a:r>
              <a:rPr lang="en-US" sz="3600" b="1" spc="36" dirty="0">
                <a:solidFill>
                  <a:srgbClr val="0C2340"/>
                </a:solidFill>
                <a:latin typeface="Lora Italics"/>
              </a:rPr>
              <a:t>Key Takeaways: </a:t>
            </a:r>
            <a:r>
              <a:rPr lang="en-US" sz="3600" spc="36" dirty="0">
                <a:solidFill>
                  <a:srgbClr val="0C2340"/>
                </a:solidFill>
                <a:latin typeface="Lora Italics"/>
              </a:rPr>
              <a:t>Our model predicted benign or malignant tumors with a 92.1% accuracy, which is slightly better than with our simple decision tree. Our rate of misclassifying a benign tumor as malignant was 7.5%, which was slightly lower than our rate of misclassifying a malignant tumor as benign at 8.1%</a:t>
            </a:r>
          </a:p>
        </p:txBody>
      </p:sp>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Random Forest </a:t>
            </a:r>
          </a:p>
        </p:txBody>
      </p:sp>
      <p:pic>
        <p:nvPicPr>
          <p:cNvPr id="12" name="Picture 12"/>
          <p:cNvPicPr>
            <a:picLocks noChangeAspect="1"/>
          </p:cNvPicPr>
          <p:nvPr/>
        </p:nvPicPr>
        <p:blipFill>
          <a:blip r:embed="rId3">
            <a:alphaModFix amt="4000"/>
          </a:blip>
          <a:srcRect/>
          <a:stretch>
            <a:fillRect/>
          </a:stretch>
        </p:blipFill>
        <p:spPr>
          <a:xfrm>
            <a:off x="11201400" y="4296287"/>
            <a:ext cx="10526242" cy="10526242"/>
          </a:xfrm>
          <a:prstGeom prst="rect">
            <a:avLst/>
          </a:prstGeom>
        </p:spPr>
      </p:pic>
    </p:spTree>
    <p:extLst>
      <p:ext uri="{BB962C8B-B14F-4D97-AF65-F5344CB8AC3E}">
        <p14:creationId xmlns:p14="http://schemas.microsoft.com/office/powerpoint/2010/main" val="142802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6703"/>
          <a:stretch>
            <a:fillRect/>
          </a:stretch>
        </p:blipFill>
        <p:spPr>
          <a:xfrm>
            <a:off x="495300" y="1441636"/>
            <a:ext cx="3793234" cy="2357835"/>
          </a:xfrm>
          <a:prstGeom prst="rect">
            <a:avLst/>
          </a:prstGeom>
        </p:spPr>
      </p:pic>
      <p:pic>
        <p:nvPicPr>
          <p:cNvPr id="3" name="Picture 3"/>
          <p:cNvPicPr>
            <a:picLocks noChangeAspect="1"/>
          </p:cNvPicPr>
          <p:nvPr/>
        </p:nvPicPr>
        <p:blipFill>
          <a:blip r:embed="rId4"/>
          <a:srcRect t="3263" b="3263"/>
          <a:stretch>
            <a:fillRect/>
          </a:stretch>
        </p:blipFill>
        <p:spPr>
          <a:xfrm>
            <a:off x="495300" y="4201796"/>
            <a:ext cx="3793234" cy="2357835"/>
          </a:xfrm>
          <a:prstGeom prst="rect">
            <a:avLst/>
          </a:prstGeom>
        </p:spPr>
      </p:pic>
      <p:pic>
        <p:nvPicPr>
          <p:cNvPr id="4" name="Picture 4"/>
          <p:cNvPicPr>
            <a:picLocks noChangeAspect="1"/>
          </p:cNvPicPr>
          <p:nvPr/>
        </p:nvPicPr>
        <p:blipFill>
          <a:blip r:embed="rId5"/>
          <a:srcRect t="3263" b="3263"/>
          <a:stretch>
            <a:fillRect/>
          </a:stretch>
        </p:blipFill>
        <p:spPr>
          <a:xfrm>
            <a:off x="495300" y="6961956"/>
            <a:ext cx="3793234" cy="2357835"/>
          </a:xfrm>
          <a:prstGeom prst="rect">
            <a:avLst/>
          </a:prstGeom>
        </p:spPr>
      </p:pic>
      <p:sp>
        <p:nvSpPr>
          <p:cNvPr id="5" name="TextBox 5"/>
          <p:cNvSpPr txBox="1"/>
          <p:nvPr/>
        </p:nvSpPr>
        <p:spPr>
          <a:xfrm>
            <a:off x="381000" y="343284"/>
            <a:ext cx="6420250" cy="1098352"/>
          </a:xfrm>
          <a:prstGeom prst="rect">
            <a:avLst/>
          </a:prstGeom>
        </p:spPr>
        <p:txBody>
          <a:bodyPr lIns="0" tIns="0" rIns="0" bIns="0" rtlCol="0" anchor="t">
            <a:spAutoFit/>
          </a:bodyPr>
          <a:lstStyle/>
          <a:p>
            <a:pPr>
              <a:lnSpc>
                <a:spcPts val="8640"/>
              </a:lnSpc>
            </a:pPr>
            <a:r>
              <a:rPr lang="en-US" sz="7200" spc="72" dirty="0">
                <a:solidFill>
                  <a:srgbClr val="0C2340"/>
                </a:solidFill>
                <a:latin typeface="Lora Italics"/>
              </a:rPr>
              <a:t>Main Findings</a:t>
            </a:r>
          </a:p>
        </p:txBody>
      </p:sp>
      <p:sp>
        <p:nvSpPr>
          <p:cNvPr id="7" name="TextBox 7"/>
          <p:cNvSpPr txBox="1"/>
          <p:nvPr/>
        </p:nvSpPr>
        <p:spPr>
          <a:xfrm>
            <a:off x="4819849" y="1432008"/>
            <a:ext cx="13163349" cy="551433"/>
          </a:xfrm>
          <a:prstGeom prst="rect">
            <a:avLst/>
          </a:prstGeom>
        </p:spPr>
        <p:txBody>
          <a:bodyPr wrap="square" lIns="0" tIns="0" rIns="0" bIns="0" rtlCol="0" anchor="t">
            <a:spAutoFit/>
          </a:bodyPr>
          <a:lstStyle/>
          <a:p>
            <a:pPr>
              <a:lnSpc>
                <a:spcPts val="4320"/>
              </a:lnSpc>
            </a:pPr>
            <a:r>
              <a:rPr lang="en-US" sz="3600" spc="36" dirty="0">
                <a:solidFill>
                  <a:srgbClr val="0C2340"/>
                </a:solidFill>
                <a:latin typeface="Lora Italics"/>
              </a:rPr>
              <a:t>1</a:t>
            </a:r>
            <a:r>
              <a:rPr lang="en-US" sz="3000" spc="36" dirty="0">
                <a:solidFill>
                  <a:srgbClr val="0C2340"/>
                </a:solidFill>
                <a:latin typeface="Lora Italics"/>
              </a:rPr>
              <a:t>. The Kth Nearest Neighbor Model provided the highest overall accuracy</a:t>
            </a:r>
          </a:p>
        </p:txBody>
      </p:sp>
      <p:sp>
        <p:nvSpPr>
          <p:cNvPr id="8" name="TextBox 8"/>
          <p:cNvSpPr txBox="1"/>
          <p:nvPr/>
        </p:nvSpPr>
        <p:spPr>
          <a:xfrm>
            <a:off x="4819849" y="2045458"/>
            <a:ext cx="12972850" cy="960904"/>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We recommend “</a:t>
            </a:r>
            <a:r>
              <a:rPr lang="en-US" sz="2600" i="1" dirty="0" err="1">
                <a:solidFill>
                  <a:srgbClr val="000000"/>
                </a:solidFill>
                <a:latin typeface="Lora"/>
              </a:rPr>
              <a:t>productionalizing</a:t>
            </a:r>
            <a:r>
              <a:rPr lang="en-US" sz="2600" i="1" dirty="0">
                <a:solidFill>
                  <a:srgbClr val="000000"/>
                </a:solidFill>
                <a:latin typeface="Lora"/>
              </a:rPr>
              <a:t>/productizing</a:t>
            </a:r>
            <a:r>
              <a:rPr lang="en-US" sz="2600" dirty="0">
                <a:solidFill>
                  <a:srgbClr val="000000"/>
                </a:solidFill>
                <a:latin typeface="Lora"/>
              </a:rPr>
              <a:t>” the Kth Nearest Neighbor Model that had the highest accuracy of 93%. </a:t>
            </a:r>
          </a:p>
        </p:txBody>
      </p:sp>
      <p:sp>
        <p:nvSpPr>
          <p:cNvPr id="10" name="TextBox 10"/>
          <p:cNvSpPr txBox="1"/>
          <p:nvPr/>
        </p:nvSpPr>
        <p:spPr>
          <a:xfrm>
            <a:off x="4819849" y="4226652"/>
            <a:ext cx="13163350" cy="1102866"/>
          </a:xfrm>
          <a:prstGeom prst="rect">
            <a:avLst/>
          </a:prstGeom>
        </p:spPr>
        <p:txBody>
          <a:bodyPr wrap="square" lIns="0" tIns="0" rIns="0" bIns="0" rtlCol="0" anchor="t">
            <a:spAutoFit/>
          </a:bodyPr>
          <a:lstStyle/>
          <a:p>
            <a:pPr>
              <a:lnSpc>
                <a:spcPts val="4320"/>
              </a:lnSpc>
            </a:pPr>
            <a:r>
              <a:rPr lang="en-US" sz="3000" spc="36" dirty="0">
                <a:solidFill>
                  <a:srgbClr val="0C2340"/>
                </a:solidFill>
                <a:latin typeface="Lora Italics"/>
              </a:rPr>
              <a:t>2. The Random Forest Model provided the lowest misclassification rate of malignant tumors as benign.</a:t>
            </a:r>
          </a:p>
        </p:txBody>
      </p:sp>
      <p:sp>
        <p:nvSpPr>
          <p:cNvPr id="11" name="TextBox 11"/>
          <p:cNvSpPr txBox="1"/>
          <p:nvPr/>
        </p:nvSpPr>
        <p:spPr>
          <a:xfrm>
            <a:off x="4915100" y="5288242"/>
            <a:ext cx="12972850" cy="1961178"/>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The Random Forest provided us with a misclassification rate of 8.1% for malignant tumors as benign. We also recommend “</a:t>
            </a:r>
            <a:r>
              <a:rPr lang="en-US" sz="2600" i="1" dirty="0" err="1">
                <a:solidFill>
                  <a:srgbClr val="000000"/>
                </a:solidFill>
                <a:latin typeface="Lora"/>
              </a:rPr>
              <a:t>productionalizing</a:t>
            </a:r>
            <a:r>
              <a:rPr lang="en-US" sz="2600" i="1" dirty="0">
                <a:solidFill>
                  <a:srgbClr val="000000"/>
                </a:solidFill>
                <a:latin typeface="Lora"/>
              </a:rPr>
              <a:t>/productizing</a:t>
            </a:r>
            <a:r>
              <a:rPr lang="en-US" sz="2600" dirty="0">
                <a:solidFill>
                  <a:srgbClr val="000000"/>
                </a:solidFill>
                <a:latin typeface="Lora"/>
              </a:rPr>
              <a:t>” the Random Forest and using a combination of the two machine learning techniques.</a:t>
            </a:r>
          </a:p>
          <a:p>
            <a:pPr>
              <a:lnSpc>
                <a:spcPts val="3900"/>
              </a:lnSpc>
            </a:pPr>
            <a:endParaRPr lang="en-US" sz="2600" dirty="0">
              <a:solidFill>
                <a:srgbClr val="000000"/>
              </a:solidFill>
              <a:latin typeface="Lora"/>
            </a:endParaRPr>
          </a:p>
        </p:txBody>
      </p:sp>
      <p:sp>
        <p:nvSpPr>
          <p:cNvPr id="13" name="TextBox 13"/>
          <p:cNvSpPr txBox="1"/>
          <p:nvPr/>
        </p:nvSpPr>
        <p:spPr>
          <a:xfrm>
            <a:off x="4819849" y="7003826"/>
            <a:ext cx="12039600" cy="510333"/>
          </a:xfrm>
          <a:prstGeom prst="rect">
            <a:avLst/>
          </a:prstGeom>
        </p:spPr>
        <p:txBody>
          <a:bodyPr wrap="square" lIns="0" tIns="0" rIns="0" bIns="0" rtlCol="0" anchor="t">
            <a:spAutoFit/>
          </a:bodyPr>
          <a:lstStyle/>
          <a:p>
            <a:pPr>
              <a:lnSpc>
                <a:spcPts val="4319"/>
              </a:lnSpc>
            </a:pPr>
            <a:r>
              <a:rPr lang="en-US" sz="3000" spc="36" dirty="0">
                <a:solidFill>
                  <a:srgbClr val="0C2340"/>
                </a:solidFill>
                <a:latin typeface="Lora Italics"/>
              </a:rPr>
              <a:t>3. Our Error Rate is less than 10%</a:t>
            </a:r>
          </a:p>
        </p:txBody>
      </p:sp>
      <p:sp>
        <p:nvSpPr>
          <p:cNvPr id="14" name="TextBox 14"/>
          <p:cNvSpPr txBox="1"/>
          <p:nvPr/>
        </p:nvSpPr>
        <p:spPr>
          <a:xfrm>
            <a:off x="4819849" y="7580715"/>
            <a:ext cx="13163350" cy="2461315"/>
          </a:xfrm>
          <a:prstGeom prst="rect">
            <a:avLst/>
          </a:prstGeom>
        </p:spPr>
        <p:txBody>
          <a:bodyPr wrap="square" lIns="0" tIns="0" rIns="0" bIns="0" rtlCol="0" anchor="t">
            <a:spAutoFit/>
          </a:bodyPr>
          <a:lstStyle/>
          <a:p>
            <a:pPr>
              <a:lnSpc>
                <a:spcPts val="3900"/>
              </a:lnSpc>
            </a:pPr>
            <a:r>
              <a:rPr lang="en-US" sz="2600" dirty="0">
                <a:solidFill>
                  <a:srgbClr val="000000"/>
                </a:solidFill>
                <a:latin typeface="Lora"/>
              </a:rPr>
              <a:t>While we optimized and fine tuned our model as much as possible, our error rate was still ~7% when using the Kth Nearest Neighbor and we saw an ~8% misclassification for malignant as benign using our Random Forest model. As the model continues to learn from the tumor data, we anticipate a decrease in our error rate and may require retuning the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131718" y="986747"/>
            <a:ext cx="14291162" cy="7923137"/>
            <a:chOff x="0" y="-9525"/>
            <a:chExt cx="19054882" cy="10564179"/>
          </a:xfrm>
        </p:grpSpPr>
        <p:sp>
          <p:nvSpPr>
            <p:cNvPr id="3" name="TextBox 3"/>
            <p:cNvSpPr txBox="1"/>
            <p:nvPr/>
          </p:nvSpPr>
          <p:spPr>
            <a:xfrm>
              <a:off x="0" y="1718866"/>
              <a:ext cx="18669533" cy="740716"/>
            </a:xfrm>
            <a:prstGeom prst="rect">
              <a:avLst/>
            </a:prstGeom>
          </p:spPr>
          <p:txBody>
            <a:bodyPr lIns="0" tIns="0" rIns="0" bIns="0" rtlCol="0" anchor="t">
              <a:spAutoFit/>
            </a:bodyPr>
            <a:lstStyle/>
            <a:p>
              <a:pPr>
                <a:lnSpc>
                  <a:spcPts val="4320"/>
                </a:lnSpc>
              </a:pPr>
              <a:r>
                <a:rPr lang="en-US" sz="4400" spc="36" dirty="0">
                  <a:latin typeface="Lora Italics"/>
                </a:rPr>
                <a:t>False Negatives vs False Positives</a:t>
              </a:r>
            </a:p>
          </p:txBody>
        </p:sp>
        <p:sp>
          <p:nvSpPr>
            <p:cNvPr id="4" name="TextBox 4"/>
            <p:cNvSpPr txBox="1"/>
            <p:nvPr/>
          </p:nvSpPr>
          <p:spPr>
            <a:xfrm>
              <a:off x="40640" y="3602411"/>
              <a:ext cx="19014242" cy="6952243"/>
            </a:xfrm>
            <a:prstGeom prst="rect">
              <a:avLst/>
            </a:prstGeom>
          </p:spPr>
          <p:txBody>
            <a:bodyPr wrap="square" lIns="0" tIns="0" rIns="0" bIns="0" rtlCol="0" anchor="t">
              <a:spAutoFit/>
            </a:bodyPr>
            <a:lstStyle/>
            <a:p>
              <a:pPr>
                <a:lnSpc>
                  <a:spcPts val="4500"/>
                </a:lnSpc>
              </a:pPr>
              <a:r>
                <a:rPr lang="en-US" sz="5000" dirty="0">
                  <a:latin typeface="Lora"/>
                </a:rPr>
                <a:t>It is important to note that misclassifying a malignant tumor as benign is worse than misclassifying a benign tumor as malignant. This misclassification rate must be taken into consideration when evaluating the effectiveness of a machine learning technique. We anticipate that we will be able to lower this misclassification rate as more data is made available from which the model can learn.</a:t>
              </a:r>
            </a:p>
          </p:txBody>
        </p:sp>
        <p:sp>
          <p:nvSpPr>
            <p:cNvPr id="5" name="TextBox 5"/>
            <p:cNvSpPr txBox="1"/>
            <p:nvPr/>
          </p:nvSpPr>
          <p:spPr>
            <a:xfrm>
              <a:off x="5" y="-9525"/>
              <a:ext cx="18669528" cy="1641474"/>
            </a:xfrm>
            <a:prstGeom prst="rect">
              <a:avLst/>
            </a:prstGeom>
          </p:spPr>
          <p:txBody>
            <a:bodyPr lIns="0" tIns="0" rIns="0" bIns="0" rtlCol="0" anchor="t">
              <a:spAutoFit/>
            </a:bodyPr>
            <a:lstStyle>
              <a:defPPr>
                <a:defRPr lang="en-US"/>
              </a:defPPr>
              <a:lvl1pPr>
                <a:lnSpc>
                  <a:spcPts val="9600"/>
                </a:lnSpc>
                <a:defRPr sz="8000">
                  <a:solidFill>
                    <a:srgbClr val="0C2340"/>
                  </a:solidFill>
                  <a:latin typeface="Montserrat Classic Bold"/>
                </a:defRPr>
              </a:lvl1pPr>
            </a:lstStyle>
            <a:p>
              <a:r>
                <a:rPr lang="en-US" dirty="0"/>
                <a:t>Risks of Machine Learning</a:t>
              </a:r>
            </a:p>
          </p:txBody>
        </p:sp>
      </p:grpSp>
      <p:pic>
        <p:nvPicPr>
          <p:cNvPr id="6" name="Picture 6"/>
          <p:cNvPicPr>
            <a:picLocks noChangeAspect="1"/>
          </p:cNvPicPr>
          <p:nvPr/>
        </p:nvPicPr>
        <p:blipFill>
          <a:blip r:embed="rId3">
            <a:alphaModFix amt="4000"/>
          </a:blip>
          <a:srcRect/>
          <a:stretch>
            <a:fillRect/>
          </a:stretch>
        </p:blipFill>
        <p:spPr>
          <a:xfrm>
            <a:off x="12373075" y="1028700"/>
            <a:ext cx="8229600" cy="8229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173337" y="1593749"/>
            <a:ext cx="1028700" cy="1028700"/>
          </a:xfrm>
          <a:prstGeom prst="rect">
            <a:avLst/>
          </a:prstGeom>
        </p:spPr>
      </p:pic>
      <p:pic>
        <p:nvPicPr>
          <p:cNvPr id="3" name="Picture 3"/>
          <p:cNvPicPr>
            <a:picLocks noChangeAspect="1"/>
          </p:cNvPicPr>
          <p:nvPr/>
        </p:nvPicPr>
        <p:blipFill>
          <a:blip r:embed="rId2"/>
          <a:srcRect/>
          <a:stretch>
            <a:fillRect/>
          </a:stretch>
        </p:blipFill>
        <p:spPr>
          <a:xfrm>
            <a:off x="9176657" y="4840324"/>
            <a:ext cx="1028700" cy="1028700"/>
          </a:xfrm>
          <a:prstGeom prst="rect">
            <a:avLst/>
          </a:prstGeom>
        </p:spPr>
      </p:pic>
      <p:grpSp>
        <p:nvGrpSpPr>
          <p:cNvPr id="6" name="Group 6"/>
          <p:cNvGrpSpPr/>
          <p:nvPr/>
        </p:nvGrpSpPr>
        <p:grpSpPr>
          <a:xfrm>
            <a:off x="10661278" y="1301599"/>
            <a:ext cx="7144150" cy="1236172"/>
            <a:chOff x="0" y="-76200"/>
            <a:chExt cx="9525533" cy="1648230"/>
          </a:xfrm>
        </p:grpSpPr>
        <p:sp>
          <p:nvSpPr>
            <p:cNvPr id="7" name="TextBox 7"/>
            <p:cNvSpPr txBox="1"/>
            <p:nvPr/>
          </p:nvSpPr>
          <p:spPr>
            <a:xfrm>
              <a:off x="0" y="-76200"/>
              <a:ext cx="9525533" cy="1648230"/>
            </a:xfrm>
            <a:prstGeom prst="rect">
              <a:avLst/>
            </a:prstGeom>
          </p:spPr>
          <p:txBody>
            <a:bodyPr lIns="0" tIns="0" rIns="0" bIns="0" rtlCol="0" anchor="t">
              <a:spAutoFit/>
            </a:bodyPr>
            <a:lstStyle/>
            <a:p>
              <a:pPr>
                <a:lnSpc>
                  <a:spcPts val="5040"/>
                </a:lnSpc>
              </a:pPr>
              <a:r>
                <a:rPr lang="en-US" sz="3600" spc="288" dirty="0">
                  <a:solidFill>
                    <a:srgbClr val="AE9142"/>
                  </a:solidFill>
                  <a:latin typeface="Montserrat Classic Bold"/>
                </a:rPr>
                <a:t>The model will improve as we collect more data</a:t>
              </a:r>
            </a:p>
          </p:txBody>
        </p:sp>
        <p:sp>
          <p:nvSpPr>
            <p:cNvPr id="8" name="TextBox 8"/>
            <p:cNvSpPr txBox="1"/>
            <p:nvPr/>
          </p:nvSpPr>
          <p:spPr>
            <a:xfrm>
              <a:off x="0" y="768271"/>
              <a:ext cx="9525533" cy="614356"/>
            </a:xfrm>
            <a:prstGeom prst="rect">
              <a:avLst/>
            </a:prstGeom>
          </p:spPr>
          <p:txBody>
            <a:bodyPr lIns="0" tIns="0" rIns="0" bIns="0" rtlCol="0" anchor="t">
              <a:spAutoFit/>
            </a:bodyPr>
            <a:lstStyle/>
            <a:p>
              <a:pPr>
                <a:lnSpc>
                  <a:spcPts val="3900"/>
                </a:lnSpc>
              </a:pPr>
              <a:endParaRPr lang="en-US" sz="2600" dirty="0">
                <a:solidFill>
                  <a:srgbClr val="0C2340"/>
                </a:solidFill>
                <a:latin typeface="Lora"/>
              </a:endParaRPr>
            </a:p>
          </p:txBody>
        </p:sp>
      </p:grpSp>
      <p:sp>
        <p:nvSpPr>
          <p:cNvPr id="18" name="TextBox 18"/>
          <p:cNvSpPr txBox="1"/>
          <p:nvPr/>
        </p:nvSpPr>
        <p:spPr>
          <a:xfrm>
            <a:off x="1028700" y="1028700"/>
            <a:ext cx="7144150" cy="2205732"/>
          </a:xfrm>
          <a:prstGeom prst="rect">
            <a:avLst/>
          </a:prstGeom>
        </p:spPr>
        <p:txBody>
          <a:bodyPr lIns="0" tIns="0" rIns="0" bIns="0" rtlCol="0" anchor="t">
            <a:spAutoFit/>
          </a:bodyPr>
          <a:lstStyle/>
          <a:p>
            <a:pPr>
              <a:lnSpc>
                <a:spcPts val="8640"/>
              </a:lnSpc>
            </a:pPr>
            <a:r>
              <a:rPr lang="en-US" sz="7200" spc="72" dirty="0">
                <a:solidFill>
                  <a:srgbClr val="0C2340"/>
                </a:solidFill>
                <a:latin typeface="Lora Italics"/>
              </a:rPr>
              <a:t>Further Learnings</a:t>
            </a:r>
          </a:p>
        </p:txBody>
      </p:sp>
      <p:pic>
        <p:nvPicPr>
          <p:cNvPr id="19" name="Picture 19"/>
          <p:cNvPicPr>
            <a:picLocks noChangeAspect="1"/>
          </p:cNvPicPr>
          <p:nvPr/>
        </p:nvPicPr>
        <p:blipFill>
          <a:blip r:embed="rId3">
            <a:alphaModFix amt="4000"/>
          </a:blip>
          <a:srcRect/>
          <a:stretch>
            <a:fillRect/>
          </a:stretch>
        </p:blipFill>
        <p:spPr>
          <a:xfrm>
            <a:off x="-1199553" y="3443833"/>
            <a:ext cx="8229600" cy="8229600"/>
          </a:xfrm>
          <a:prstGeom prst="rect">
            <a:avLst/>
          </a:prstGeom>
        </p:spPr>
      </p:pic>
      <p:sp>
        <p:nvSpPr>
          <p:cNvPr id="11" name="TextBox 7">
            <a:extLst>
              <a:ext uri="{FF2B5EF4-FFF2-40B4-BE49-F238E27FC236}">
                <a16:creationId xmlns:a16="http://schemas.microsoft.com/office/drawing/2014/main" id="{B28A51C7-48DC-0843-84A5-3A96BAAE4F42}"/>
              </a:ext>
            </a:extLst>
          </p:cNvPr>
          <p:cNvSpPr txBox="1"/>
          <p:nvPr/>
        </p:nvSpPr>
        <p:spPr>
          <a:xfrm>
            <a:off x="10693937" y="4736588"/>
            <a:ext cx="7144150" cy="1237775"/>
          </a:xfrm>
          <a:prstGeom prst="rect">
            <a:avLst/>
          </a:prstGeom>
        </p:spPr>
        <p:txBody>
          <a:bodyPr lIns="0" tIns="0" rIns="0" bIns="0" rtlCol="0" anchor="t">
            <a:spAutoFit/>
          </a:bodyPr>
          <a:lstStyle/>
          <a:p>
            <a:pPr>
              <a:lnSpc>
                <a:spcPts val="5040"/>
              </a:lnSpc>
            </a:pPr>
            <a:r>
              <a:rPr lang="en-US" sz="3600" spc="288" dirty="0">
                <a:solidFill>
                  <a:srgbClr val="AE9142"/>
                </a:solidFill>
                <a:latin typeface="Montserrat Classic Bold"/>
              </a:rPr>
              <a:t>Human intervention is still needed.</a:t>
            </a:r>
          </a:p>
        </p:txBody>
      </p:sp>
      <p:sp>
        <p:nvSpPr>
          <p:cNvPr id="16" name="Rectangle 15">
            <a:extLst>
              <a:ext uri="{FF2B5EF4-FFF2-40B4-BE49-F238E27FC236}">
                <a16:creationId xmlns:a16="http://schemas.microsoft.com/office/drawing/2014/main" id="{68BAF61C-01CE-9440-B8AD-E66A80E78EAE}"/>
              </a:ext>
            </a:extLst>
          </p:cNvPr>
          <p:cNvSpPr/>
          <p:nvPr/>
        </p:nvSpPr>
        <p:spPr>
          <a:xfrm>
            <a:off x="10693936" y="5958034"/>
            <a:ext cx="7144149" cy="3027367"/>
          </a:xfrm>
          <a:prstGeom prst="rect">
            <a:avLst/>
          </a:prstGeom>
        </p:spPr>
        <p:txBody>
          <a:bodyPr wrap="square">
            <a:spAutoFit/>
          </a:bodyPr>
          <a:lstStyle/>
          <a:p>
            <a:pPr>
              <a:lnSpc>
                <a:spcPts val="3900"/>
              </a:lnSpc>
            </a:pPr>
            <a:r>
              <a:rPr lang="en-US" dirty="0">
                <a:solidFill>
                  <a:srgbClr val="000000"/>
                </a:solidFill>
                <a:latin typeface="Lora"/>
              </a:rPr>
              <a:t>As previously noted, these predictions should be used to supplement the manual analysis of these tumors from the graphical imaging software. The process of FNA will still be required, as will the photography of the extracted cells under a microscope and the process of the trained technician to record the measurements.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13621" y="2628113"/>
            <a:ext cx="11283253" cy="2447330"/>
          </a:xfrm>
          <a:prstGeom prst="rect">
            <a:avLst/>
          </a:prstGeom>
        </p:spPr>
        <p:txBody>
          <a:bodyPr lIns="0" tIns="0" rIns="0" bIns="0" rtlCol="0" anchor="t">
            <a:spAutoFit/>
          </a:bodyPr>
          <a:lstStyle/>
          <a:p>
            <a:pPr algn="l">
              <a:lnSpc>
                <a:spcPts val="9600"/>
              </a:lnSpc>
            </a:pPr>
            <a:r>
              <a:rPr lang="en-US" sz="8000">
                <a:solidFill>
                  <a:srgbClr val="0C2340"/>
                </a:solidFill>
                <a:latin typeface="Montserrat Classic Bold"/>
              </a:rPr>
              <a:t>Sources of our Research</a:t>
            </a:r>
          </a:p>
        </p:txBody>
      </p:sp>
      <p:sp>
        <p:nvSpPr>
          <p:cNvPr id="3" name="TextBox 3"/>
          <p:cNvSpPr txBox="1"/>
          <p:nvPr/>
        </p:nvSpPr>
        <p:spPr>
          <a:xfrm>
            <a:off x="513621" y="5008768"/>
            <a:ext cx="10679867" cy="2240756"/>
          </a:xfrm>
          <a:prstGeom prst="rect">
            <a:avLst/>
          </a:prstGeom>
        </p:spPr>
        <p:txBody>
          <a:bodyPr lIns="0" tIns="0" rIns="0" bIns="0" rtlCol="0" anchor="t">
            <a:spAutoFit/>
          </a:bodyPr>
          <a:lstStyle/>
          <a:p>
            <a:pPr>
              <a:lnSpc>
                <a:spcPts val="3000"/>
              </a:lnSpc>
            </a:pPr>
            <a:r>
              <a:rPr lang="en-US" sz="2000">
                <a:solidFill>
                  <a:srgbClr val="000000"/>
                </a:solidFill>
                <a:latin typeface="Lora"/>
              </a:rPr>
              <a:t>https://medium.com/@kuthayasankar/what-is-machine-learning-explain-like-i-am-5-year-old-a8f25aed703d</a:t>
            </a:r>
          </a:p>
          <a:p>
            <a:pPr>
              <a:lnSpc>
                <a:spcPts val="3000"/>
              </a:lnSpc>
            </a:pPr>
            <a:r>
              <a:rPr lang="en-US" sz="2000">
                <a:solidFill>
                  <a:srgbClr val="000000"/>
                </a:solidFill>
                <a:latin typeface="Lora"/>
              </a:rPr>
              <a:t>https://towardsdatascience.com/machine-learning-101-for-dummies-like-me-bdc6d03e1a38</a:t>
            </a:r>
          </a:p>
          <a:p>
            <a:pPr>
              <a:lnSpc>
                <a:spcPts val="3000"/>
              </a:lnSpc>
            </a:pPr>
            <a:r>
              <a:rPr lang="en-US" sz="2000">
                <a:solidFill>
                  <a:srgbClr val="000000"/>
                </a:solidFill>
                <a:latin typeface="Lora"/>
              </a:rPr>
              <a:t>https://amzn.to/2O2WWnj</a:t>
            </a:r>
          </a:p>
          <a:p>
            <a:pPr>
              <a:lnSpc>
                <a:spcPts val="3000"/>
              </a:lnSpc>
            </a:pPr>
            <a:r>
              <a:rPr lang="en-US" sz="2000">
                <a:solidFill>
                  <a:srgbClr val="000000"/>
                </a:solidFill>
                <a:latin typeface="Lora"/>
              </a:rPr>
              <a:t>https://towardsdatascience.com/understanding-random-forest-58381e0602d2</a:t>
            </a:r>
          </a:p>
        </p:txBody>
      </p:sp>
      <p:grpSp>
        <p:nvGrpSpPr>
          <p:cNvPr id="4" name="Group 4"/>
          <p:cNvGrpSpPr/>
          <p:nvPr/>
        </p:nvGrpSpPr>
        <p:grpSpPr>
          <a:xfrm>
            <a:off x="12271257" y="2637638"/>
            <a:ext cx="4988043" cy="5011723"/>
            <a:chOff x="0" y="0"/>
            <a:chExt cx="6650724" cy="6682298"/>
          </a:xfrm>
        </p:grpSpPr>
        <p:sp>
          <p:nvSpPr>
            <p:cNvPr id="5" name="AutoShape 5"/>
            <p:cNvSpPr/>
            <p:nvPr/>
          </p:nvSpPr>
          <p:spPr>
            <a:xfrm>
              <a:off x="0" y="0"/>
              <a:ext cx="3177098" cy="3177098"/>
            </a:xfrm>
            <a:prstGeom prst="rect">
              <a:avLst/>
            </a:prstGeom>
            <a:solidFill>
              <a:srgbClr val="AE9142"/>
            </a:solidFill>
          </p:spPr>
        </p:sp>
        <p:sp>
          <p:nvSpPr>
            <p:cNvPr id="6" name="AutoShape 6"/>
            <p:cNvSpPr/>
            <p:nvPr/>
          </p:nvSpPr>
          <p:spPr>
            <a:xfrm>
              <a:off x="3473627" y="3505200"/>
              <a:ext cx="3177098" cy="3177098"/>
            </a:xfrm>
            <a:prstGeom prst="rect">
              <a:avLst/>
            </a:prstGeom>
            <a:solidFill>
              <a:srgbClr val="AE9142"/>
            </a:solidFill>
          </p:spPr>
        </p:sp>
        <p:pic>
          <p:nvPicPr>
            <p:cNvPr id="7" name="Picture 7"/>
            <p:cNvPicPr>
              <a:picLocks noChangeAspect="1"/>
            </p:cNvPicPr>
            <p:nvPr/>
          </p:nvPicPr>
          <p:blipFill>
            <a:blip r:embed="rId3"/>
            <a:srcRect/>
            <a:stretch>
              <a:fillRect/>
            </a:stretch>
          </p:blipFill>
          <p:spPr>
            <a:xfrm>
              <a:off x="440429" y="326878"/>
              <a:ext cx="2296240" cy="2523341"/>
            </a:xfrm>
            <a:prstGeom prst="rect">
              <a:avLst/>
            </a:prstGeom>
          </p:spPr>
        </p:pic>
        <p:pic>
          <p:nvPicPr>
            <p:cNvPr id="8" name="Picture 8"/>
            <p:cNvPicPr>
              <a:picLocks noChangeAspect="1"/>
            </p:cNvPicPr>
            <p:nvPr/>
          </p:nvPicPr>
          <p:blipFill>
            <a:blip r:embed="rId3"/>
            <a:srcRect/>
            <a:stretch>
              <a:fillRect/>
            </a:stretch>
          </p:blipFill>
          <p:spPr>
            <a:xfrm>
              <a:off x="3914055" y="3832078"/>
              <a:ext cx="2296240" cy="2523341"/>
            </a:xfrm>
            <a:prstGeom prst="rect">
              <a:avLst/>
            </a:prstGeom>
          </p:spPr>
        </p:pic>
        <p:pic>
          <p:nvPicPr>
            <p:cNvPr id="9" name="Picture 9"/>
            <p:cNvPicPr>
              <a:picLocks noChangeAspect="1"/>
            </p:cNvPicPr>
            <p:nvPr/>
          </p:nvPicPr>
          <p:blipFill>
            <a:blip r:embed="rId4"/>
            <a:srcRect/>
            <a:stretch>
              <a:fillRect/>
            </a:stretch>
          </p:blipFill>
          <p:spPr>
            <a:xfrm>
              <a:off x="196315" y="3815065"/>
              <a:ext cx="2540354" cy="2540354"/>
            </a:xfrm>
            <a:prstGeom prst="rect">
              <a:avLst/>
            </a:prstGeom>
          </p:spPr>
        </p:pic>
        <p:pic>
          <p:nvPicPr>
            <p:cNvPr id="10" name="Picture 10"/>
            <p:cNvPicPr>
              <a:picLocks noChangeAspect="1"/>
            </p:cNvPicPr>
            <p:nvPr/>
          </p:nvPicPr>
          <p:blipFill>
            <a:blip r:embed="rId4"/>
            <a:srcRect/>
            <a:stretch>
              <a:fillRect/>
            </a:stretch>
          </p:blipFill>
          <p:spPr>
            <a:xfrm>
              <a:off x="3791998" y="309865"/>
              <a:ext cx="2540354" cy="2540354"/>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934304" y="1028700"/>
            <a:ext cx="6324996" cy="5247352"/>
            <a:chOff x="0" y="0"/>
            <a:chExt cx="8433328" cy="6996470"/>
          </a:xfrm>
        </p:grpSpPr>
        <p:sp>
          <p:nvSpPr>
            <p:cNvPr id="3" name="TextBox 3"/>
            <p:cNvSpPr txBox="1"/>
            <p:nvPr/>
          </p:nvSpPr>
          <p:spPr>
            <a:xfrm>
              <a:off x="0" y="-9525"/>
              <a:ext cx="8433328" cy="4885134"/>
            </a:xfrm>
            <a:prstGeom prst="rect">
              <a:avLst/>
            </a:prstGeom>
          </p:spPr>
          <p:txBody>
            <a:bodyPr lIns="0" tIns="0" rIns="0" bIns="0" rtlCol="0" anchor="t">
              <a:spAutoFit/>
            </a:bodyPr>
            <a:lstStyle/>
            <a:p>
              <a:pPr algn="r">
                <a:lnSpc>
                  <a:spcPts val="9600"/>
                </a:lnSpc>
              </a:pPr>
              <a:r>
                <a:rPr lang="en-US" sz="8000">
                  <a:solidFill>
                    <a:srgbClr val="0C2340"/>
                  </a:solidFill>
                  <a:latin typeface="Montserrat Classic Bold"/>
                </a:rPr>
                <a:t>The team @</a:t>
              </a:r>
            </a:p>
            <a:p>
              <a:pPr algn="r">
                <a:lnSpc>
                  <a:spcPts val="9600"/>
                </a:lnSpc>
              </a:pPr>
              <a:r>
                <a:rPr lang="en-US" sz="8000">
                  <a:solidFill>
                    <a:srgbClr val="0C2340"/>
                  </a:solidFill>
                  <a:latin typeface="Montserrat Classic Bold"/>
                </a:rPr>
                <a:t>Notre Dame </a:t>
              </a:r>
            </a:p>
          </p:txBody>
        </p:sp>
        <p:sp>
          <p:nvSpPr>
            <p:cNvPr id="4" name="TextBox 4"/>
            <p:cNvSpPr txBox="1"/>
            <p:nvPr/>
          </p:nvSpPr>
          <p:spPr>
            <a:xfrm>
              <a:off x="1066795" y="5363408"/>
              <a:ext cx="7366533" cy="1633061"/>
            </a:xfrm>
            <a:prstGeom prst="rect">
              <a:avLst/>
            </a:prstGeom>
          </p:spPr>
          <p:txBody>
            <a:bodyPr lIns="0" tIns="0" rIns="0" bIns="0" rtlCol="0" anchor="t">
              <a:spAutoFit/>
            </a:bodyPr>
            <a:lstStyle/>
            <a:p>
              <a:pPr algn="r">
                <a:lnSpc>
                  <a:spcPts val="5039"/>
                </a:lnSpc>
              </a:pPr>
              <a:r>
                <a:rPr lang="en-US" sz="3600" spc="288">
                  <a:solidFill>
                    <a:srgbClr val="0C2340"/>
                  </a:solidFill>
                  <a:latin typeface="Montserrat Classic Bold"/>
                </a:rPr>
                <a:t>OUR IN-HOUSE </a:t>
              </a:r>
            </a:p>
            <a:p>
              <a:pPr algn="r">
                <a:lnSpc>
                  <a:spcPts val="5040"/>
                </a:lnSpc>
              </a:pPr>
              <a:r>
                <a:rPr lang="en-US" sz="3599" spc="287">
                  <a:solidFill>
                    <a:srgbClr val="0C2340"/>
                  </a:solidFill>
                  <a:latin typeface="Montserrat Classic Bold"/>
                </a:rPr>
                <a:t>DATA</a:t>
              </a:r>
              <a:r>
                <a:rPr lang="en-US" sz="3600" spc="288">
                  <a:solidFill>
                    <a:srgbClr val="0C2340"/>
                  </a:solidFill>
                  <a:latin typeface="Montserrat Classic Bold"/>
                </a:rPr>
                <a:t> EXPERTS</a:t>
              </a:r>
            </a:p>
          </p:txBody>
        </p:sp>
      </p:grpSp>
      <p:pic>
        <p:nvPicPr>
          <p:cNvPr id="5" name="Picture 5"/>
          <p:cNvPicPr>
            <a:picLocks noChangeAspect="1"/>
          </p:cNvPicPr>
          <p:nvPr/>
        </p:nvPicPr>
        <p:blipFill>
          <a:blip r:embed="rId2"/>
          <a:srcRect t="18654" b="25890"/>
          <a:stretch>
            <a:fillRect/>
          </a:stretch>
        </p:blipFill>
        <p:spPr>
          <a:xfrm>
            <a:off x="-179985" y="522520"/>
            <a:ext cx="5203335" cy="2885523"/>
          </a:xfrm>
          <a:prstGeom prst="rect">
            <a:avLst/>
          </a:prstGeom>
        </p:spPr>
      </p:pic>
      <p:pic>
        <p:nvPicPr>
          <p:cNvPr id="6" name="Picture 6"/>
          <p:cNvPicPr>
            <a:picLocks noChangeAspect="1"/>
          </p:cNvPicPr>
          <p:nvPr/>
        </p:nvPicPr>
        <p:blipFill>
          <a:blip r:embed="rId3"/>
          <a:srcRect t="11202" b="32092"/>
          <a:stretch>
            <a:fillRect/>
          </a:stretch>
        </p:blipFill>
        <p:spPr>
          <a:xfrm>
            <a:off x="-179985" y="6901728"/>
            <a:ext cx="5203335" cy="2950546"/>
          </a:xfrm>
          <a:prstGeom prst="rect">
            <a:avLst/>
          </a:prstGeom>
        </p:spPr>
      </p:pic>
      <p:pic>
        <p:nvPicPr>
          <p:cNvPr id="7" name="Picture 7"/>
          <p:cNvPicPr>
            <a:picLocks noChangeAspect="1"/>
          </p:cNvPicPr>
          <p:nvPr/>
        </p:nvPicPr>
        <p:blipFill>
          <a:blip r:embed="rId4"/>
          <a:srcRect t="21342" b="22789"/>
          <a:stretch>
            <a:fillRect/>
          </a:stretch>
        </p:blipFill>
        <p:spPr>
          <a:xfrm>
            <a:off x="-179985" y="3652376"/>
            <a:ext cx="5203335" cy="2906991"/>
          </a:xfrm>
          <a:prstGeom prst="rect">
            <a:avLst/>
          </a:prstGeom>
        </p:spPr>
      </p:pic>
      <p:pic>
        <p:nvPicPr>
          <p:cNvPr id="8" name="Picture 8"/>
          <p:cNvPicPr>
            <a:picLocks noChangeAspect="1"/>
          </p:cNvPicPr>
          <p:nvPr/>
        </p:nvPicPr>
        <p:blipFill>
          <a:blip r:embed="rId5">
            <a:alphaModFix amt="4000"/>
          </a:blip>
          <a:srcRect/>
          <a:stretch>
            <a:fillRect/>
          </a:stretch>
        </p:blipFill>
        <p:spPr>
          <a:xfrm>
            <a:off x="11453562" y="5737473"/>
            <a:ext cx="8229600" cy="8229600"/>
          </a:xfrm>
          <a:prstGeom prst="rect">
            <a:avLst/>
          </a:prstGeom>
        </p:spPr>
      </p:pic>
      <p:grpSp>
        <p:nvGrpSpPr>
          <p:cNvPr id="9" name="Group 9"/>
          <p:cNvGrpSpPr/>
          <p:nvPr/>
        </p:nvGrpSpPr>
        <p:grpSpPr>
          <a:xfrm>
            <a:off x="5518650" y="1278282"/>
            <a:ext cx="5252597" cy="1750516"/>
            <a:chOff x="0" y="0"/>
            <a:chExt cx="7003463" cy="2334022"/>
          </a:xfrm>
        </p:grpSpPr>
        <p:sp>
          <p:nvSpPr>
            <p:cNvPr id="10" name="TextBox 10"/>
            <p:cNvSpPr txBox="1"/>
            <p:nvPr/>
          </p:nvSpPr>
          <p:spPr>
            <a:xfrm>
              <a:off x="0" y="0"/>
              <a:ext cx="7003463"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Aldo  Adriazola</a:t>
              </a:r>
            </a:p>
          </p:txBody>
        </p:sp>
        <p:sp>
          <p:nvSpPr>
            <p:cNvPr id="11" name="TextBox 11"/>
            <p:cNvSpPr txBox="1"/>
            <p:nvPr/>
          </p:nvSpPr>
          <p:spPr>
            <a:xfrm>
              <a:off x="0" y="890984"/>
              <a:ext cx="7003463" cy="1443038"/>
            </a:xfrm>
            <a:prstGeom prst="rect">
              <a:avLst/>
            </a:prstGeom>
          </p:spPr>
          <p:txBody>
            <a:bodyPr lIns="0" tIns="0" rIns="0" bIns="0" rtlCol="0" anchor="t">
              <a:spAutoFit/>
            </a:bodyPr>
            <a:lstStyle/>
            <a:p>
              <a:pPr>
                <a:lnSpc>
                  <a:spcPts val="4500"/>
                </a:lnSpc>
              </a:pPr>
              <a:r>
                <a:rPr lang="en-US" sz="3000">
                  <a:solidFill>
                    <a:srgbClr val="0C2340"/>
                  </a:solidFill>
                  <a:latin typeface="Lora"/>
                </a:rPr>
                <a:t>Principal Member of Technical Staff @ AT&amp;T</a:t>
              </a:r>
            </a:p>
          </p:txBody>
        </p:sp>
      </p:grpSp>
      <p:grpSp>
        <p:nvGrpSpPr>
          <p:cNvPr id="12" name="Group 12"/>
          <p:cNvGrpSpPr/>
          <p:nvPr/>
        </p:nvGrpSpPr>
        <p:grpSpPr>
          <a:xfrm>
            <a:off x="5518650" y="3986957"/>
            <a:ext cx="5415654" cy="2313087"/>
            <a:chOff x="0" y="0"/>
            <a:chExt cx="7220872" cy="3084116"/>
          </a:xfrm>
        </p:grpSpPr>
        <p:sp>
          <p:nvSpPr>
            <p:cNvPr id="13" name="TextBox 13"/>
            <p:cNvSpPr txBox="1"/>
            <p:nvPr/>
          </p:nvSpPr>
          <p:spPr>
            <a:xfrm>
              <a:off x="0" y="0"/>
              <a:ext cx="7220872"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Avisek Choudhury</a:t>
              </a:r>
            </a:p>
          </p:txBody>
        </p:sp>
        <p:sp>
          <p:nvSpPr>
            <p:cNvPr id="14" name="TextBox 14"/>
            <p:cNvSpPr txBox="1"/>
            <p:nvPr/>
          </p:nvSpPr>
          <p:spPr>
            <a:xfrm>
              <a:off x="0" y="890984"/>
              <a:ext cx="7220872" cy="2193131"/>
            </a:xfrm>
            <a:prstGeom prst="rect">
              <a:avLst/>
            </a:prstGeom>
          </p:spPr>
          <p:txBody>
            <a:bodyPr lIns="0" tIns="0" rIns="0" bIns="0" rtlCol="0" anchor="t">
              <a:spAutoFit/>
            </a:bodyPr>
            <a:lstStyle/>
            <a:p>
              <a:pPr>
                <a:lnSpc>
                  <a:spcPts val="4500"/>
                </a:lnSpc>
              </a:pPr>
              <a:r>
                <a:rPr lang="en-US" sz="3000">
                  <a:solidFill>
                    <a:srgbClr val="0C2340"/>
                  </a:solidFill>
                  <a:latin typeface="Lora"/>
                </a:rPr>
                <a:t>Business &amp; Application Tech Specialist @ North Carolina State University</a:t>
              </a:r>
            </a:p>
          </p:txBody>
        </p:sp>
      </p:grpSp>
      <p:grpSp>
        <p:nvGrpSpPr>
          <p:cNvPr id="15" name="Group 15"/>
          <p:cNvGrpSpPr/>
          <p:nvPr/>
        </p:nvGrpSpPr>
        <p:grpSpPr>
          <a:xfrm>
            <a:off x="5518650" y="7258202"/>
            <a:ext cx="5252597" cy="1750516"/>
            <a:chOff x="0" y="0"/>
            <a:chExt cx="7003463" cy="2334022"/>
          </a:xfrm>
        </p:grpSpPr>
        <p:sp>
          <p:nvSpPr>
            <p:cNvPr id="16" name="TextBox 16"/>
            <p:cNvSpPr txBox="1"/>
            <p:nvPr/>
          </p:nvSpPr>
          <p:spPr>
            <a:xfrm>
              <a:off x="0" y="0"/>
              <a:ext cx="7003463" cy="732234"/>
            </a:xfrm>
            <a:prstGeom prst="rect">
              <a:avLst/>
            </a:prstGeom>
          </p:spPr>
          <p:txBody>
            <a:bodyPr lIns="0" tIns="0" rIns="0" bIns="0" rtlCol="0" anchor="t">
              <a:spAutoFit/>
            </a:bodyPr>
            <a:lstStyle/>
            <a:p>
              <a:pPr>
                <a:lnSpc>
                  <a:spcPts val="4320"/>
                </a:lnSpc>
              </a:pPr>
              <a:r>
                <a:rPr lang="en-US" sz="3600" spc="36">
                  <a:solidFill>
                    <a:srgbClr val="0C2340"/>
                  </a:solidFill>
                  <a:latin typeface="Lora Italics"/>
                </a:rPr>
                <a:t>Kait Arnold</a:t>
              </a:r>
            </a:p>
          </p:txBody>
        </p:sp>
        <p:sp>
          <p:nvSpPr>
            <p:cNvPr id="17" name="TextBox 17"/>
            <p:cNvSpPr txBox="1"/>
            <p:nvPr/>
          </p:nvSpPr>
          <p:spPr>
            <a:xfrm>
              <a:off x="0" y="890984"/>
              <a:ext cx="7003463" cy="1443038"/>
            </a:xfrm>
            <a:prstGeom prst="rect">
              <a:avLst/>
            </a:prstGeom>
          </p:spPr>
          <p:txBody>
            <a:bodyPr lIns="0" tIns="0" rIns="0" bIns="0" rtlCol="0" anchor="t">
              <a:spAutoFit/>
            </a:bodyPr>
            <a:lstStyle/>
            <a:p>
              <a:pPr>
                <a:lnSpc>
                  <a:spcPts val="4500"/>
                </a:lnSpc>
              </a:pPr>
              <a:r>
                <a:rPr lang="en-US" sz="3000">
                  <a:solidFill>
                    <a:srgbClr val="0C2340"/>
                  </a:solidFill>
                  <a:latin typeface="Lora"/>
                </a:rPr>
                <a:t>Analytics Engineer @ VSP Global</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8606350" y="5955158"/>
            <a:ext cx="9049150" cy="1199859"/>
            <a:chOff x="0" y="4183856"/>
            <a:chExt cx="12065533" cy="1599812"/>
          </a:xfrm>
        </p:grpSpPr>
        <p:sp>
          <p:nvSpPr>
            <p:cNvPr id="5" name="TextBox 5"/>
            <p:cNvSpPr txBox="1"/>
            <p:nvPr/>
          </p:nvSpPr>
          <p:spPr>
            <a:xfrm>
              <a:off x="0" y="4183856"/>
              <a:ext cx="12065533" cy="732234"/>
            </a:xfrm>
            <a:prstGeom prst="rect">
              <a:avLst/>
            </a:prstGeom>
          </p:spPr>
          <p:txBody>
            <a:bodyPr lIns="0" tIns="0" rIns="0" bIns="0" rtlCol="0" anchor="t">
              <a:spAutoFit/>
            </a:bodyPr>
            <a:lstStyle/>
            <a:p>
              <a:pPr algn="r">
                <a:lnSpc>
                  <a:spcPts val="4320"/>
                </a:lnSpc>
              </a:pPr>
              <a:r>
                <a:rPr lang="en-US" sz="3600" spc="36" dirty="0">
                  <a:solidFill>
                    <a:srgbClr val="0C2340"/>
                  </a:solidFill>
                  <a:latin typeface="Lora Italics"/>
                </a:rPr>
                <a:t>E-mail Addresses</a:t>
              </a:r>
            </a:p>
          </p:txBody>
        </p:sp>
        <p:sp>
          <p:nvSpPr>
            <p:cNvPr id="8" name="TextBox 8"/>
            <p:cNvSpPr txBox="1"/>
            <p:nvPr/>
          </p:nvSpPr>
          <p:spPr>
            <a:xfrm>
              <a:off x="0" y="5074841"/>
              <a:ext cx="12065533" cy="708827"/>
            </a:xfrm>
            <a:prstGeom prst="rect">
              <a:avLst/>
            </a:prstGeom>
          </p:spPr>
          <p:txBody>
            <a:bodyPr lIns="0" tIns="0" rIns="0" bIns="0" rtlCol="0" anchor="t">
              <a:spAutoFit/>
            </a:bodyPr>
            <a:lstStyle/>
            <a:p>
              <a:pPr algn="r">
                <a:lnSpc>
                  <a:spcPts val="4500"/>
                </a:lnSpc>
              </a:pPr>
              <a:r>
                <a:rPr lang="en-US" sz="3000" dirty="0" err="1">
                  <a:solidFill>
                    <a:srgbClr val="0C2340"/>
                  </a:solidFill>
                  <a:latin typeface="Lora"/>
                </a:rPr>
                <a:t>aadriazo@nd.edu</a:t>
              </a:r>
              <a:endParaRPr lang="en-US" sz="3000" dirty="0">
                <a:solidFill>
                  <a:srgbClr val="0C2340"/>
                </a:solidFill>
                <a:latin typeface="Lora"/>
              </a:endParaRPr>
            </a:p>
          </p:txBody>
        </p:sp>
      </p:grpSp>
      <p:grpSp>
        <p:nvGrpSpPr>
          <p:cNvPr id="9" name="Group 9"/>
          <p:cNvGrpSpPr/>
          <p:nvPr/>
        </p:nvGrpSpPr>
        <p:grpSpPr>
          <a:xfrm>
            <a:off x="1028700" y="1028700"/>
            <a:ext cx="13716796" cy="1947505"/>
            <a:chOff x="0" y="0"/>
            <a:chExt cx="18289062" cy="2596674"/>
          </a:xfrm>
        </p:grpSpPr>
        <p:sp>
          <p:nvSpPr>
            <p:cNvPr id="10" name="TextBox 10"/>
            <p:cNvSpPr txBox="1"/>
            <p:nvPr/>
          </p:nvSpPr>
          <p:spPr>
            <a:xfrm>
              <a:off x="0" y="-9525"/>
              <a:ext cx="18288528" cy="1634728"/>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Contact Us</a:t>
              </a:r>
            </a:p>
          </p:txBody>
        </p:sp>
        <p:sp>
          <p:nvSpPr>
            <p:cNvPr id="11" name="TextBox 11"/>
            <p:cNvSpPr txBox="1"/>
            <p:nvPr/>
          </p:nvSpPr>
          <p:spPr>
            <a:xfrm>
              <a:off x="528" y="1803003"/>
              <a:ext cx="18288533" cy="793671"/>
            </a:xfrm>
            <a:prstGeom prst="rect">
              <a:avLst/>
            </a:prstGeom>
          </p:spPr>
          <p:txBody>
            <a:bodyPr lIns="0" tIns="0" rIns="0" bIns="0" rtlCol="0" anchor="t">
              <a:spAutoFit/>
            </a:bodyPr>
            <a:lstStyle/>
            <a:p>
              <a:pPr>
                <a:lnSpc>
                  <a:spcPts val="5040"/>
                </a:lnSpc>
              </a:pPr>
              <a:r>
                <a:rPr lang="en-US" sz="3600" spc="288">
                  <a:solidFill>
                    <a:srgbClr val="0C2340"/>
                  </a:solidFill>
                  <a:latin typeface="Montserrat Classic Bold"/>
                </a:rPr>
                <a:t>HOW TO REACH US</a:t>
              </a:r>
            </a:p>
          </p:txBody>
        </p:sp>
      </p:grpSp>
      <p:pic>
        <p:nvPicPr>
          <p:cNvPr id="12" name="Picture 12"/>
          <p:cNvPicPr>
            <a:picLocks noChangeAspect="1"/>
          </p:cNvPicPr>
          <p:nvPr/>
        </p:nvPicPr>
        <p:blipFill>
          <a:blip r:embed="rId2">
            <a:alphaModFix amt="4000"/>
          </a:blip>
          <a:srcRect/>
          <a:stretch>
            <a:fillRect/>
          </a:stretch>
        </p:blipFill>
        <p:spPr>
          <a:xfrm>
            <a:off x="-1534089" y="2976205"/>
            <a:ext cx="10189029" cy="10189029"/>
          </a:xfrm>
          <a:prstGeom prst="rect">
            <a:avLst/>
          </a:prstGeom>
        </p:spPr>
      </p:pic>
      <p:sp>
        <p:nvSpPr>
          <p:cNvPr id="13" name="TextBox 8">
            <a:extLst>
              <a:ext uri="{FF2B5EF4-FFF2-40B4-BE49-F238E27FC236}">
                <a16:creationId xmlns:a16="http://schemas.microsoft.com/office/drawing/2014/main" id="{BB89A9E8-BBB0-8841-9B10-801B3890E381}"/>
              </a:ext>
            </a:extLst>
          </p:cNvPr>
          <p:cNvSpPr txBox="1"/>
          <p:nvPr/>
        </p:nvSpPr>
        <p:spPr>
          <a:xfrm>
            <a:off x="8606350" y="7218651"/>
            <a:ext cx="9049150" cy="531620"/>
          </a:xfrm>
          <a:prstGeom prst="rect">
            <a:avLst/>
          </a:prstGeom>
        </p:spPr>
        <p:txBody>
          <a:bodyPr lIns="0" tIns="0" rIns="0" bIns="0" rtlCol="0" anchor="t">
            <a:spAutoFit/>
          </a:bodyPr>
          <a:lstStyle/>
          <a:p>
            <a:pPr algn="r">
              <a:lnSpc>
                <a:spcPts val="4500"/>
              </a:lnSpc>
            </a:pPr>
            <a:r>
              <a:rPr lang="en-US" sz="3000" dirty="0" err="1">
                <a:solidFill>
                  <a:srgbClr val="0C2340"/>
                </a:solidFill>
                <a:latin typeface="Lora"/>
              </a:rPr>
              <a:t>achoudhu@nd.edu</a:t>
            </a:r>
            <a:endParaRPr lang="en-US" sz="3000" dirty="0">
              <a:solidFill>
                <a:srgbClr val="0C2340"/>
              </a:solidFill>
              <a:latin typeface="Lora"/>
            </a:endParaRPr>
          </a:p>
        </p:txBody>
      </p:sp>
      <p:sp>
        <p:nvSpPr>
          <p:cNvPr id="14" name="TextBox 8">
            <a:extLst>
              <a:ext uri="{FF2B5EF4-FFF2-40B4-BE49-F238E27FC236}">
                <a16:creationId xmlns:a16="http://schemas.microsoft.com/office/drawing/2014/main" id="{1E84AE48-DCC6-3C45-BE72-21F2A1407AFE}"/>
              </a:ext>
            </a:extLst>
          </p:cNvPr>
          <p:cNvSpPr txBox="1"/>
          <p:nvPr/>
        </p:nvSpPr>
        <p:spPr>
          <a:xfrm>
            <a:off x="8606350" y="7753908"/>
            <a:ext cx="9049150" cy="531620"/>
          </a:xfrm>
          <a:prstGeom prst="rect">
            <a:avLst/>
          </a:prstGeom>
        </p:spPr>
        <p:txBody>
          <a:bodyPr lIns="0" tIns="0" rIns="0" bIns="0" rtlCol="0" anchor="t">
            <a:spAutoFit/>
          </a:bodyPr>
          <a:lstStyle/>
          <a:p>
            <a:pPr algn="r">
              <a:lnSpc>
                <a:spcPts val="4500"/>
              </a:lnSpc>
            </a:pPr>
            <a:r>
              <a:rPr lang="en-US" sz="3000" dirty="0">
                <a:solidFill>
                  <a:srgbClr val="0C2340"/>
                </a:solidFill>
                <a:latin typeface="Lora"/>
              </a:rPr>
              <a:t>karnold3@nd.edu</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AutoShape 6"/>
          <p:cNvSpPr/>
          <p:nvPr/>
        </p:nvSpPr>
        <p:spPr>
          <a:xfrm>
            <a:off x="-533401" y="-514350"/>
            <a:ext cx="19283455" cy="11315700"/>
          </a:xfrm>
          <a:prstGeom prst="rect">
            <a:avLst/>
          </a:prstGeom>
          <a:solidFill>
            <a:srgbClr val="0C2340"/>
          </a:solidFill>
        </p:spPr>
      </p:sp>
      <p:pic>
        <p:nvPicPr>
          <p:cNvPr id="7" name="Picture 7"/>
          <p:cNvPicPr>
            <a:picLocks noChangeAspect="1"/>
          </p:cNvPicPr>
          <p:nvPr/>
        </p:nvPicPr>
        <p:blipFill>
          <a:blip r:embed="rId2">
            <a:alphaModFix amt="49000"/>
          </a:blip>
          <a:srcRect l="31440" r="31440"/>
          <a:stretch>
            <a:fillRect/>
          </a:stretch>
        </p:blipFill>
        <p:spPr>
          <a:xfrm>
            <a:off x="-661558" y="-700069"/>
            <a:ext cx="19611115" cy="11687137"/>
          </a:xfrm>
          <a:prstGeom prst="rect">
            <a:avLst/>
          </a:prstGeom>
        </p:spPr>
      </p:pic>
      <p:sp>
        <p:nvSpPr>
          <p:cNvPr id="2" name="TextBox 2"/>
          <p:cNvSpPr txBox="1"/>
          <p:nvPr/>
        </p:nvSpPr>
        <p:spPr>
          <a:xfrm>
            <a:off x="-861060" y="5143500"/>
            <a:ext cx="13792601" cy="828112"/>
          </a:xfrm>
          <a:prstGeom prst="rect">
            <a:avLst/>
          </a:prstGeom>
        </p:spPr>
        <p:txBody>
          <a:bodyPr wrap="square" lIns="0" tIns="0" rIns="0" bIns="0" rtlCol="0" anchor="t">
            <a:spAutoFit/>
          </a:bodyPr>
          <a:lstStyle/>
          <a:p>
            <a:pPr algn="r">
              <a:lnSpc>
                <a:spcPts val="4479"/>
              </a:lnSpc>
            </a:pPr>
            <a:r>
              <a:rPr lang="en-US" sz="12000" spc="479" dirty="0">
                <a:solidFill>
                  <a:srgbClr val="AE9142"/>
                </a:solidFill>
                <a:latin typeface="Lora Bold"/>
              </a:rPr>
              <a:t>APPENDIX</a:t>
            </a:r>
          </a:p>
        </p:txBody>
      </p:sp>
    </p:spTree>
    <p:extLst>
      <p:ext uri="{BB962C8B-B14F-4D97-AF65-F5344CB8AC3E}">
        <p14:creationId xmlns:p14="http://schemas.microsoft.com/office/powerpoint/2010/main" val="1578928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6" name="AutoShape 6"/>
          <p:cNvSpPr/>
          <p:nvPr/>
        </p:nvSpPr>
        <p:spPr>
          <a:xfrm>
            <a:off x="-762000" y="-514350"/>
            <a:ext cx="19283455" cy="11315700"/>
          </a:xfrm>
          <a:prstGeom prst="rect">
            <a:avLst/>
          </a:prstGeom>
          <a:solidFill>
            <a:srgbClr val="0C2340"/>
          </a:solidFill>
        </p:spPr>
        <p:txBody>
          <a:bodyPr/>
          <a:lstStyle/>
          <a:p>
            <a:endParaRPr lang="en-US" dirty="0"/>
          </a:p>
        </p:txBody>
      </p:sp>
      <p:sp>
        <p:nvSpPr>
          <p:cNvPr id="3" name="TextBox 2">
            <a:extLst>
              <a:ext uri="{FF2B5EF4-FFF2-40B4-BE49-F238E27FC236}">
                <a16:creationId xmlns:a16="http://schemas.microsoft.com/office/drawing/2014/main" id="{0B0CF7B9-0AEC-F34B-B2A6-90AB295BD4A9}"/>
              </a:ext>
            </a:extLst>
          </p:cNvPr>
          <p:cNvSpPr txBox="1"/>
          <p:nvPr/>
        </p:nvSpPr>
        <p:spPr>
          <a:xfrm>
            <a:off x="990600" y="4457700"/>
            <a:ext cx="16306800" cy="1107996"/>
          </a:xfrm>
          <a:prstGeom prst="rect">
            <a:avLst/>
          </a:prstGeom>
          <a:noFill/>
        </p:spPr>
        <p:txBody>
          <a:bodyPr wrap="square" rtlCol="0">
            <a:spAutoFit/>
          </a:bodyPr>
          <a:lstStyle/>
          <a:p>
            <a:pPr algn="ctr"/>
            <a:r>
              <a:rPr lang="en-US" sz="6600" dirty="0">
                <a:highlight>
                  <a:srgbClr val="C0C0C0"/>
                </a:highlight>
              </a:rPr>
              <a:t>https://</a:t>
            </a:r>
            <a:r>
              <a:rPr lang="en-US" sz="6600" dirty="0" err="1">
                <a:highlight>
                  <a:srgbClr val="C0C0C0"/>
                </a:highlight>
              </a:rPr>
              <a:t>github.com</a:t>
            </a:r>
            <a:r>
              <a:rPr lang="en-US" sz="6600" dirty="0">
                <a:highlight>
                  <a:srgbClr val="C0C0C0"/>
                </a:highlight>
              </a:rPr>
              <a:t>/avisek2018/idsproject2020</a:t>
            </a:r>
          </a:p>
        </p:txBody>
      </p:sp>
      <p:sp>
        <p:nvSpPr>
          <p:cNvPr id="8" name="TextBox 2">
            <a:extLst>
              <a:ext uri="{FF2B5EF4-FFF2-40B4-BE49-F238E27FC236}">
                <a16:creationId xmlns:a16="http://schemas.microsoft.com/office/drawing/2014/main" id="{6B7D5EE5-EC09-7444-8E9F-306A9999D90F}"/>
              </a:ext>
            </a:extLst>
          </p:cNvPr>
          <p:cNvSpPr txBox="1"/>
          <p:nvPr/>
        </p:nvSpPr>
        <p:spPr>
          <a:xfrm>
            <a:off x="3088326" y="1557619"/>
            <a:ext cx="11582801" cy="828112"/>
          </a:xfrm>
          <a:prstGeom prst="rect">
            <a:avLst/>
          </a:prstGeom>
        </p:spPr>
        <p:txBody>
          <a:bodyPr wrap="square" lIns="0" tIns="0" rIns="0" bIns="0" rtlCol="0" anchor="t">
            <a:spAutoFit/>
          </a:bodyPr>
          <a:lstStyle/>
          <a:p>
            <a:pPr algn="r">
              <a:lnSpc>
                <a:spcPts val="4479"/>
              </a:lnSpc>
            </a:pPr>
            <a:r>
              <a:rPr lang="en-US" sz="12000" spc="479" dirty="0">
                <a:solidFill>
                  <a:srgbClr val="AE9142"/>
                </a:solidFill>
                <a:latin typeface="Lora Bold"/>
              </a:rPr>
              <a:t>GITHUB REPO</a:t>
            </a:r>
          </a:p>
        </p:txBody>
      </p:sp>
    </p:spTree>
    <p:extLst>
      <p:ext uri="{BB962C8B-B14F-4D97-AF65-F5344CB8AC3E}">
        <p14:creationId xmlns:p14="http://schemas.microsoft.com/office/powerpoint/2010/main" val="3212115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7173159" y="4267251"/>
            <a:ext cx="10086141" cy="3314700"/>
          </a:xfrm>
          <a:prstGeom prst="rect">
            <a:avLst/>
          </a:prstGeom>
        </p:spPr>
        <p:txBody>
          <a:bodyPr lIns="0" tIns="0" rIns="0" bIns="0" rtlCol="0" anchor="t">
            <a:spAutoFit/>
          </a:bodyPr>
          <a:lstStyle/>
          <a:p>
            <a:pPr algn="ctr">
              <a:lnSpc>
                <a:spcPts val="4320"/>
              </a:lnSpc>
              <a:spcBef>
                <a:spcPct val="0"/>
              </a:spcBef>
            </a:pPr>
            <a:r>
              <a:rPr lang="en-US" sz="3600" spc="36">
                <a:solidFill>
                  <a:srgbClr val="AE9142"/>
                </a:solidFill>
                <a:latin typeface="Lora Bold Italics"/>
              </a:rPr>
              <a:t>“Machine Learning is the science of getting computers to learn and act like humans do, and improve their learning over time in autonomous fashion, by feeding them data and information in the form of observations and real-world interactions.”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60000"/>
          </a:blip>
          <a:srcRect l="29835" r="29835"/>
          <a:stretch>
            <a:fillRect/>
          </a:stretch>
        </p:blipFill>
        <p:spPr>
          <a:xfrm>
            <a:off x="857250" y="1047750"/>
            <a:ext cx="4958334" cy="8191500"/>
          </a:xfrm>
          <a:prstGeom prst="rect">
            <a:avLst/>
          </a:prstGeom>
        </p:spPr>
      </p:pic>
      <p:grpSp>
        <p:nvGrpSpPr>
          <p:cNvPr id="3" name="Group 3"/>
          <p:cNvGrpSpPr/>
          <p:nvPr/>
        </p:nvGrpSpPr>
        <p:grpSpPr>
          <a:xfrm>
            <a:off x="6781396" y="3946326"/>
            <a:ext cx="10579784" cy="5352909"/>
            <a:chOff x="0" y="-9525"/>
            <a:chExt cx="14106378" cy="7137211"/>
          </a:xfrm>
        </p:grpSpPr>
        <p:sp>
          <p:nvSpPr>
            <p:cNvPr id="4" name="TextBox 4"/>
            <p:cNvSpPr txBox="1"/>
            <p:nvPr/>
          </p:nvSpPr>
          <p:spPr>
            <a:xfrm>
              <a:off x="11" y="-9525"/>
              <a:ext cx="14106367" cy="3259931"/>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What is </a:t>
              </a:r>
            </a:p>
            <a:p>
              <a:pPr>
                <a:lnSpc>
                  <a:spcPts val="9600"/>
                </a:lnSpc>
              </a:pPr>
              <a:r>
                <a:rPr lang="en-US" sz="8000">
                  <a:solidFill>
                    <a:srgbClr val="0C2340"/>
                  </a:solidFill>
                  <a:latin typeface="Montserrat Classic Bold"/>
                </a:rPr>
                <a:t>machine learning?</a:t>
              </a:r>
            </a:p>
          </p:txBody>
        </p:sp>
        <p:sp>
          <p:nvSpPr>
            <p:cNvPr id="5" name="TextBox 5"/>
            <p:cNvSpPr txBox="1"/>
            <p:nvPr/>
          </p:nvSpPr>
          <p:spPr>
            <a:xfrm>
              <a:off x="0" y="3494127"/>
              <a:ext cx="13720667" cy="793671"/>
            </a:xfrm>
            <a:prstGeom prst="rect">
              <a:avLst/>
            </a:prstGeom>
          </p:spPr>
          <p:txBody>
            <a:bodyPr lIns="0" tIns="0" rIns="0" bIns="0" rtlCol="0" anchor="t">
              <a:spAutoFit/>
            </a:bodyPr>
            <a:lstStyle/>
            <a:p>
              <a:pPr>
                <a:lnSpc>
                  <a:spcPts val="5040"/>
                </a:lnSpc>
              </a:pPr>
              <a:r>
                <a:rPr lang="en-US" sz="3200" spc="288" dirty="0">
                  <a:solidFill>
                    <a:srgbClr val="AE9142"/>
                  </a:solidFill>
                  <a:latin typeface="Montserrat Classic Bold"/>
                </a:rPr>
                <a:t>COMPUTER GUIDED DECISION MAKING</a:t>
              </a:r>
            </a:p>
          </p:txBody>
        </p:sp>
        <p:sp>
          <p:nvSpPr>
            <p:cNvPr id="6" name="TextBox 6"/>
            <p:cNvSpPr txBox="1"/>
            <p:nvPr/>
          </p:nvSpPr>
          <p:spPr>
            <a:xfrm>
              <a:off x="11" y="4879976"/>
              <a:ext cx="12288047" cy="2247710"/>
            </a:xfrm>
            <a:prstGeom prst="rect">
              <a:avLst/>
            </a:prstGeom>
          </p:spPr>
          <p:txBody>
            <a:bodyPr lIns="0" tIns="0" rIns="0" bIns="0" rtlCol="0" anchor="t">
              <a:spAutoFit/>
            </a:bodyPr>
            <a:lstStyle/>
            <a:p>
              <a:pPr>
                <a:lnSpc>
                  <a:spcPts val="4500"/>
                </a:lnSpc>
              </a:pPr>
              <a:r>
                <a:rPr lang="en-US" sz="3000" dirty="0">
                  <a:solidFill>
                    <a:srgbClr val="0C2340"/>
                  </a:solidFill>
                  <a:latin typeface="Lora"/>
                </a:rPr>
                <a:t>Machine Learning is a set of methods which enables the computer to make decisions or infer conclusions without us guiding it.</a:t>
              </a:r>
            </a:p>
          </p:txBody>
        </p:sp>
      </p:grpSp>
      <p:pic>
        <p:nvPicPr>
          <p:cNvPr id="7" name="Picture 7"/>
          <p:cNvPicPr>
            <a:picLocks noChangeAspect="1"/>
          </p:cNvPicPr>
          <p:nvPr/>
        </p:nvPicPr>
        <p:blipFill>
          <a:blip r:embed="rId4">
            <a:alphaModFix amt="4000"/>
          </a:blip>
          <a:srcRect/>
          <a:stretch>
            <a:fillRect/>
          </a:stretch>
        </p:blipFill>
        <p:spPr>
          <a:xfrm>
            <a:off x="12165980" y="-2332596"/>
            <a:ext cx="8229600" cy="82296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dirty="0">
                <a:solidFill>
                  <a:srgbClr val="0C2340"/>
                </a:solidFill>
                <a:latin typeface="Montserrat Classic Bold"/>
              </a:rPr>
              <a:t>Decision Trees Output</a:t>
            </a:r>
          </a:p>
        </p:txBody>
      </p:sp>
      <p:pic>
        <p:nvPicPr>
          <p:cNvPr id="12" name="Picture 12"/>
          <p:cNvPicPr>
            <a:picLocks noChangeAspect="1"/>
          </p:cNvPicPr>
          <p:nvPr/>
        </p:nvPicPr>
        <p:blipFill>
          <a:blip r:embed="rId3">
            <a:alphaModFix amt="4000"/>
          </a:blip>
          <a:srcRect/>
          <a:stretch>
            <a:fillRect/>
          </a:stretch>
        </p:blipFill>
        <p:spPr>
          <a:xfrm>
            <a:off x="12115800" y="4170929"/>
            <a:ext cx="10189029" cy="10189029"/>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97423180-7983-2F4B-83B2-577EB1C42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2552700"/>
            <a:ext cx="13566428" cy="6991495"/>
          </a:xfrm>
          <a:prstGeom prst="rect">
            <a:avLst/>
          </a:prstGeom>
        </p:spPr>
      </p:pic>
    </p:spTree>
    <p:extLst>
      <p:ext uri="{BB962C8B-B14F-4D97-AF65-F5344CB8AC3E}">
        <p14:creationId xmlns:p14="http://schemas.microsoft.com/office/powerpoint/2010/main" val="3406083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10" name="TextBox 10"/>
          <p:cNvSpPr txBox="1"/>
          <p:nvPr/>
        </p:nvSpPr>
        <p:spPr>
          <a:xfrm>
            <a:off x="1028700" y="1021556"/>
            <a:ext cx="13716396" cy="1226046"/>
          </a:xfrm>
          <a:prstGeom prst="rect">
            <a:avLst/>
          </a:prstGeom>
        </p:spPr>
        <p:txBody>
          <a:bodyPr lIns="0" tIns="0" rIns="0" bIns="0" rtlCol="0" anchor="t">
            <a:spAutoFit/>
          </a:bodyPr>
          <a:lstStyle/>
          <a:p>
            <a:pPr>
              <a:lnSpc>
                <a:spcPts val="9600"/>
              </a:lnSpc>
            </a:pPr>
            <a:r>
              <a:rPr lang="en-US" sz="8000">
                <a:solidFill>
                  <a:srgbClr val="0C2340"/>
                </a:solidFill>
                <a:latin typeface="Montserrat Classic Bold"/>
              </a:rPr>
              <a:t>Importance() Output</a:t>
            </a:r>
            <a:endParaRPr lang="en-US" sz="8000" dirty="0">
              <a:solidFill>
                <a:srgbClr val="0C2340"/>
              </a:solidFill>
              <a:latin typeface="Montserrat Classic Bold"/>
            </a:endParaRPr>
          </a:p>
        </p:txBody>
      </p:sp>
      <p:pic>
        <p:nvPicPr>
          <p:cNvPr id="12" name="Picture 12"/>
          <p:cNvPicPr>
            <a:picLocks noChangeAspect="1"/>
          </p:cNvPicPr>
          <p:nvPr/>
        </p:nvPicPr>
        <p:blipFill>
          <a:blip r:embed="rId3">
            <a:alphaModFix amt="4000"/>
          </a:blip>
          <a:srcRect/>
          <a:stretch>
            <a:fillRect/>
          </a:stretch>
        </p:blipFill>
        <p:spPr>
          <a:xfrm>
            <a:off x="12115800" y="4170929"/>
            <a:ext cx="10189029" cy="10189029"/>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4796DF1D-F515-7047-8748-2E8B78DC7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781300"/>
            <a:ext cx="11823947" cy="6832600"/>
          </a:xfrm>
          <a:prstGeom prst="rect">
            <a:avLst/>
          </a:prstGeom>
        </p:spPr>
      </p:pic>
    </p:spTree>
    <p:extLst>
      <p:ext uri="{BB962C8B-B14F-4D97-AF65-F5344CB8AC3E}">
        <p14:creationId xmlns:p14="http://schemas.microsoft.com/office/powerpoint/2010/main" val="236270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rcRect l="13000" r="13000"/>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857300" y="1585335"/>
            <a:ext cx="12573400" cy="7116330"/>
            <a:chOff x="0" y="0"/>
            <a:chExt cx="16764533" cy="9488440"/>
          </a:xfrm>
        </p:grpSpPr>
        <p:sp>
          <p:nvSpPr>
            <p:cNvPr id="3" name="TextBox 3"/>
            <p:cNvSpPr txBox="1"/>
            <p:nvPr/>
          </p:nvSpPr>
          <p:spPr>
            <a:xfrm>
              <a:off x="0" y="9525"/>
              <a:ext cx="16764533" cy="7812881"/>
            </a:xfrm>
            <a:prstGeom prst="rect">
              <a:avLst/>
            </a:prstGeom>
          </p:spPr>
          <p:txBody>
            <a:bodyPr lIns="0" tIns="0" rIns="0" bIns="0" rtlCol="0" anchor="t">
              <a:spAutoFit/>
            </a:bodyPr>
            <a:lstStyle/>
            <a:p>
              <a:pPr algn="ctr">
                <a:lnSpc>
                  <a:spcPts val="7679"/>
                </a:lnSpc>
              </a:pPr>
              <a:r>
                <a:rPr lang="en-US" sz="6399" spc="63">
                  <a:solidFill>
                    <a:srgbClr val="AE9142"/>
                  </a:solidFill>
                  <a:latin typeface="Lora Italics"/>
                </a:rPr>
                <a:t>"...AI [and machine learning] will not replace doctors, but instead will augment them, enabling physicians to practice better medicine with greater accuracy and increase efficiency. "</a:t>
              </a:r>
            </a:p>
          </p:txBody>
        </p:sp>
        <p:sp>
          <p:nvSpPr>
            <p:cNvPr id="4" name="TextBox 4"/>
            <p:cNvSpPr txBox="1"/>
            <p:nvPr/>
          </p:nvSpPr>
          <p:spPr>
            <a:xfrm>
              <a:off x="3136900" y="8756206"/>
              <a:ext cx="10490733" cy="732234"/>
            </a:xfrm>
            <a:prstGeom prst="rect">
              <a:avLst/>
            </a:prstGeom>
          </p:spPr>
          <p:txBody>
            <a:bodyPr lIns="0" tIns="0" rIns="0" bIns="0" rtlCol="0" anchor="t">
              <a:spAutoFit/>
            </a:bodyPr>
            <a:lstStyle/>
            <a:p>
              <a:pPr algn="ctr">
                <a:lnSpc>
                  <a:spcPts val="4320"/>
                </a:lnSpc>
              </a:pPr>
              <a:r>
                <a:rPr lang="en-US" sz="3600" spc="36">
                  <a:solidFill>
                    <a:srgbClr val="AE9142"/>
                  </a:solidFill>
                  <a:latin typeface="Lora Italics"/>
                </a:rPr>
                <a:t>Benjamin Bell</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8905609" y="685469"/>
            <a:ext cx="8353691" cy="1098352"/>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Just like a human, a computer can learn from 3 sources.</a:t>
            </a:r>
          </a:p>
        </p:txBody>
      </p:sp>
      <p:grpSp>
        <p:nvGrpSpPr>
          <p:cNvPr id="3" name="Group 3"/>
          <p:cNvGrpSpPr/>
          <p:nvPr/>
        </p:nvGrpSpPr>
        <p:grpSpPr>
          <a:xfrm>
            <a:off x="9409886" y="2144619"/>
            <a:ext cx="7849414" cy="1560016"/>
            <a:chOff x="0" y="0"/>
            <a:chExt cx="10465885" cy="2080022"/>
          </a:xfrm>
        </p:grpSpPr>
        <p:sp>
          <p:nvSpPr>
            <p:cNvPr id="4" name="TextBox 4"/>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One | Supervised</a:t>
              </a:r>
            </a:p>
          </p:txBody>
        </p:sp>
        <p:sp>
          <p:nvSpPr>
            <p:cNvPr id="5" name="TextBox 5"/>
            <p:cNvSpPr txBox="1"/>
            <p:nvPr/>
          </p:nvSpPr>
          <p:spPr>
            <a:xfrm>
              <a:off x="57979" y="636984"/>
              <a:ext cx="10349926" cy="1443037"/>
            </a:xfrm>
            <a:prstGeom prst="rect">
              <a:avLst/>
            </a:prstGeom>
          </p:spPr>
          <p:txBody>
            <a:bodyPr lIns="0" tIns="0" rIns="0" bIns="0" rtlCol="0" anchor="t">
              <a:spAutoFit/>
            </a:bodyPr>
            <a:lstStyle/>
            <a:p>
              <a:pPr>
                <a:lnSpc>
                  <a:spcPts val="4500"/>
                </a:lnSpc>
              </a:pPr>
              <a:r>
                <a:rPr lang="en-US" sz="3000">
                  <a:solidFill>
                    <a:srgbClr val="0C2340"/>
                  </a:solidFill>
                  <a:latin typeface="Lora"/>
                </a:rPr>
                <a:t>Observing what others did in similar situations</a:t>
              </a:r>
            </a:p>
          </p:txBody>
        </p:sp>
      </p:grpSp>
      <p:pic>
        <p:nvPicPr>
          <p:cNvPr id="6" name="Picture 6"/>
          <p:cNvPicPr>
            <a:picLocks noChangeAspect="1"/>
          </p:cNvPicPr>
          <p:nvPr/>
        </p:nvPicPr>
        <p:blipFill>
          <a:blip r:embed="rId3">
            <a:alphaModFix amt="4000"/>
          </a:blip>
          <a:srcRect/>
          <a:stretch>
            <a:fillRect/>
          </a:stretch>
        </p:blipFill>
        <p:spPr>
          <a:xfrm>
            <a:off x="12325284" y="5188151"/>
            <a:ext cx="8229600" cy="8229600"/>
          </a:xfrm>
          <a:prstGeom prst="rect">
            <a:avLst/>
          </a:prstGeom>
        </p:spPr>
      </p:pic>
      <p:pic>
        <p:nvPicPr>
          <p:cNvPr id="7" name="Picture 7"/>
          <p:cNvPicPr>
            <a:picLocks noChangeAspect="1"/>
          </p:cNvPicPr>
          <p:nvPr/>
        </p:nvPicPr>
        <p:blipFill>
          <a:blip r:embed="rId4">
            <a:alphaModFix amt="16000"/>
          </a:blip>
          <a:srcRect l="6023" r="45787"/>
          <a:stretch>
            <a:fillRect/>
          </a:stretch>
        </p:blipFill>
        <p:spPr>
          <a:xfrm>
            <a:off x="0" y="0"/>
            <a:ext cx="7461455" cy="10287000"/>
          </a:xfrm>
          <a:prstGeom prst="rect">
            <a:avLst/>
          </a:prstGeom>
        </p:spPr>
      </p:pic>
      <p:sp>
        <p:nvSpPr>
          <p:cNvPr id="8" name="TextBox 8"/>
          <p:cNvSpPr txBox="1"/>
          <p:nvPr/>
        </p:nvSpPr>
        <p:spPr>
          <a:xfrm>
            <a:off x="1028700" y="1057275"/>
            <a:ext cx="6953646" cy="3666232"/>
          </a:xfrm>
          <a:prstGeom prst="rect">
            <a:avLst/>
          </a:prstGeom>
        </p:spPr>
        <p:txBody>
          <a:bodyPr lIns="0" tIns="0" rIns="0" bIns="0" rtlCol="0" anchor="t">
            <a:spAutoFit/>
          </a:bodyPr>
          <a:lstStyle/>
          <a:p>
            <a:pPr>
              <a:lnSpc>
                <a:spcPts val="9600"/>
              </a:lnSpc>
            </a:pPr>
            <a:r>
              <a:rPr lang="en-US" sz="8000">
                <a:solidFill>
                  <a:srgbClr val="AE9142"/>
                </a:solidFill>
                <a:latin typeface="Montserrat Classic Bold"/>
              </a:rPr>
              <a:t>How a computer learns:</a:t>
            </a:r>
          </a:p>
        </p:txBody>
      </p:sp>
      <p:grpSp>
        <p:nvGrpSpPr>
          <p:cNvPr id="9" name="Group 9"/>
          <p:cNvGrpSpPr/>
          <p:nvPr/>
        </p:nvGrpSpPr>
        <p:grpSpPr>
          <a:xfrm>
            <a:off x="9409886" y="4225885"/>
            <a:ext cx="7849414" cy="2163521"/>
            <a:chOff x="0" y="0"/>
            <a:chExt cx="10465885" cy="2884695"/>
          </a:xfrm>
        </p:grpSpPr>
        <p:sp>
          <p:nvSpPr>
            <p:cNvPr id="10" name="TextBox 10"/>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Two | Unsupervised</a:t>
              </a:r>
            </a:p>
          </p:txBody>
        </p:sp>
        <p:sp>
          <p:nvSpPr>
            <p:cNvPr id="11" name="TextBox 11"/>
            <p:cNvSpPr txBox="1"/>
            <p:nvPr/>
          </p:nvSpPr>
          <p:spPr>
            <a:xfrm>
              <a:off x="57979" y="636984"/>
              <a:ext cx="10349926" cy="2247711"/>
            </a:xfrm>
            <a:prstGeom prst="rect">
              <a:avLst/>
            </a:prstGeom>
          </p:spPr>
          <p:txBody>
            <a:bodyPr lIns="0" tIns="0" rIns="0" bIns="0" rtlCol="0" anchor="t">
              <a:spAutoFit/>
            </a:bodyPr>
            <a:lstStyle/>
            <a:p>
              <a:pPr>
                <a:lnSpc>
                  <a:spcPts val="4500"/>
                </a:lnSpc>
              </a:pPr>
              <a:r>
                <a:rPr lang="en-US" sz="3000" dirty="0">
                  <a:solidFill>
                    <a:srgbClr val="0C2340"/>
                  </a:solidFill>
                  <a:latin typeface="Lora"/>
                </a:rPr>
                <a:t>Observing a situation and trying to devise the best possible logic on the spot to decide/conclude</a:t>
              </a:r>
            </a:p>
          </p:txBody>
        </p:sp>
      </p:grpSp>
      <p:grpSp>
        <p:nvGrpSpPr>
          <p:cNvPr id="12" name="Group 12"/>
          <p:cNvGrpSpPr/>
          <p:nvPr/>
        </p:nvGrpSpPr>
        <p:grpSpPr>
          <a:xfrm>
            <a:off x="9409886" y="6990369"/>
            <a:ext cx="7849414" cy="997446"/>
            <a:chOff x="0" y="0"/>
            <a:chExt cx="10465885" cy="1329928"/>
          </a:xfrm>
        </p:grpSpPr>
        <p:sp>
          <p:nvSpPr>
            <p:cNvPr id="13" name="TextBox 13"/>
            <p:cNvSpPr txBox="1"/>
            <p:nvPr/>
          </p:nvSpPr>
          <p:spPr>
            <a:xfrm>
              <a:off x="0" y="0"/>
              <a:ext cx="10465885" cy="732234"/>
            </a:xfrm>
            <a:prstGeom prst="rect">
              <a:avLst/>
            </a:prstGeom>
          </p:spPr>
          <p:txBody>
            <a:bodyPr lIns="0" tIns="0" rIns="0" bIns="0" rtlCol="0" anchor="t">
              <a:spAutoFit/>
            </a:bodyPr>
            <a:lstStyle/>
            <a:p>
              <a:pPr>
                <a:lnSpc>
                  <a:spcPts val="4320"/>
                </a:lnSpc>
              </a:pPr>
              <a:r>
                <a:rPr lang="en-US" sz="3600" spc="36">
                  <a:solidFill>
                    <a:srgbClr val="AE9142"/>
                  </a:solidFill>
                  <a:latin typeface="Lora Italics"/>
                </a:rPr>
                <a:t>Three | Reinforcement</a:t>
              </a:r>
            </a:p>
          </p:txBody>
        </p:sp>
        <p:sp>
          <p:nvSpPr>
            <p:cNvPr id="14" name="TextBox 14"/>
            <p:cNvSpPr txBox="1"/>
            <p:nvPr/>
          </p:nvSpPr>
          <p:spPr>
            <a:xfrm>
              <a:off x="57979" y="636984"/>
              <a:ext cx="10349926" cy="692944"/>
            </a:xfrm>
            <a:prstGeom prst="rect">
              <a:avLst/>
            </a:prstGeom>
          </p:spPr>
          <p:txBody>
            <a:bodyPr lIns="0" tIns="0" rIns="0" bIns="0" rtlCol="0" anchor="t">
              <a:spAutoFit/>
            </a:bodyPr>
            <a:lstStyle/>
            <a:p>
              <a:pPr>
                <a:lnSpc>
                  <a:spcPts val="4500"/>
                </a:lnSpc>
              </a:pPr>
              <a:r>
                <a:rPr lang="en-US" sz="3000">
                  <a:solidFill>
                    <a:srgbClr val="0C2340"/>
                  </a:solidFill>
                  <a:latin typeface="Lora"/>
                </a:rPr>
                <a:t>Learning from previous mistakes/success.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rcRect l="13000" r="13000"/>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596608" y="683449"/>
            <a:ext cx="8572900" cy="614303"/>
          </a:xfrm>
          <a:prstGeom prst="rect">
            <a:avLst/>
          </a:prstGeom>
        </p:spPr>
        <p:txBody>
          <a:bodyPr lIns="0" tIns="0" rIns="0" bIns="0" rtlCol="0" anchor="t">
            <a:spAutoFit/>
          </a:bodyPr>
          <a:lstStyle/>
          <a:p>
            <a:pPr algn="ctr">
              <a:lnSpc>
                <a:spcPts val="5040"/>
              </a:lnSpc>
            </a:pPr>
            <a:r>
              <a:rPr lang="en-US" sz="3600" spc="288">
                <a:solidFill>
                  <a:srgbClr val="AE9142"/>
                </a:solidFill>
                <a:latin typeface="Montserrat Classic Bold"/>
              </a:rPr>
              <a:t>OUR FOCUS</a:t>
            </a:r>
          </a:p>
        </p:txBody>
      </p:sp>
      <p:sp>
        <p:nvSpPr>
          <p:cNvPr id="3" name="TextBox 3"/>
          <p:cNvSpPr txBox="1"/>
          <p:nvPr/>
        </p:nvSpPr>
        <p:spPr>
          <a:xfrm>
            <a:off x="506816" y="2059792"/>
            <a:ext cx="16752484" cy="3396258"/>
          </a:xfrm>
          <a:prstGeom prst="rect">
            <a:avLst/>
          </a:prstGeom>
        </p:spPr>
        <p:txBody>
          <a:bodyPr lIns="0" tIns="0" rIns="0" bIns="0" rtlCol="0" anchor="t">
            <a:spAutoFit/>
          </a:bodyPr>
          <a:lstStyle/>
          <a:p>
            <a:pPr algn="ctr">
              <a:lnSpc>
                <a:spcPts val="13200"/>
              </a:lnSpc>
            </a:pPr>
            <a:r>
              <a:rPr lang="en-US" sz="12000" spc="-120">
                <a:solidFill>
                  <a:srgbClr val="0C2340"/>
                </a:solidFill>
                <a:latin typeface="Montserrat Classic Bold"/>
              </a:rPr>
              <a:t>Supervised Learning Techniques:</a:t>
            </a:r>
          </a:p>
        </p:txBody>
      </p:sp>
      <p:sp>
        <p:nvSpPr>
          <p:cNvPr id="4" name="TextBox 4"/>
          <p:cNvSpPr txBox="1"/>
          <p:nvPr/>
        </p:nvSpPr>
        <p:spPr>
          <a:xfrm>
            <a:off x="3908746" y="5852777"/>
            <a:ext cx="10470508" cy="2782193"/>
          </a:xfrm>
          <a:prstGeom prst="rect">
            <a:avLst/>
          </a:prstGeom>
        </p:spPr>
        <p:txBody>
          <a:bodyPr lIns="0" tIns="0" rIns="0" bIns="0" rtlCol="0" anchor="t">
            <a:spAutoFit/>
          </a:bodyPr>
          <a:lstStyle/>
          <a:p>
            <a:pPr algn="ctr">
              <a:lnSpc>
                <a:spcPts val="7200"/>
              </a:lnSpc>
            </a:pPr>
            <a:r>
              <a:rPr lang="en-US" sz="6000" spc="60" dirty="0">
                <a:solidFill>
                  <a:srgbClr val="0C2340"/>
                </a:solidFill>
                <a:latin typeface="Lora Italics"/>
              </a:rPr>
              <a:t>Decision Trees</a:t>
            </a:r>
          </a:p>
          <a:p>
            <a:pPr algn="ctr">
              <a:lnSpc>
                <a:spcPts val="7200"/>
              </a:lnSpc>
            </a:pPr>
            <a:r>
              <a:rPr lang="en-US" sz="6000" spc="60" dirty="0">
                <a:solidFill>
                  <a:srgbClr val="0C2340"/>
                </a:solidFill>
                <a:latin typeface="Lora Italics"/>
              </a:rPr>
              <a:t>Random Forests/Bagging</a:t>
            </a:r>
          </a:p>
          <a:p>
            <a:pPr algn="ctr">
              <a:lnSpc>
                <a:spcPts val="7200"/>
              </a:lnSpc>
            </a:pPr>
            <a:r>
              <a:rPr lang="en-US" sz="6000" spc="60" dirty="0">
                <a:solidFill>
                  <a:srgbClr val="0C2340"/>
                </a:solidFill>
                <a:latin typeface="Lora Italics"/>
              </a:rPr>
              <a:t>Kth Nearest Neighbors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447900" y="492919"/>
            <a:ext cx="11811400" cy="2169914"/>
          </a:xfrm>
          <a:prstGeom prst="rect">
            <a:avLst/>
          </a:prstGeom>
        </p:spPr>
        <p:txBody>
          <a:bodyPr lIns="0" tIns="0" rIns="0" bIns="0" rtlCol="0" anchor="t">
            <a:spAutoFit/>
          </a:bodyPr>
          <a:lstStyle/>
          <a:p>
            <a:pPr algn="r">
              <a:lnSpc>
                <a:spcPts val="8640"/>
              </a:lnSpc>
            </a:pPr>
            <a:r>
              <a:rPr lang="en-US" sz="7200" spc="72">
                <a:solidFill>
                  <a:srgbClr val="0C2340"/>
                </a:solidFill>
                <a:latin typeface="Lora"/>
              </a:rPr>
              <a:t>Overview of Classification Techniques</a:t>
            </a:r>
          </a:p>
        </p:txBody>
      </p:sp>
      <p:grpSp>
        <p:nvGrpSpPr>
          <p:cNvPr id="3" name="Group 3"/>
          <p:cNvGrpSpPr/>
          <p:nvPr/>
        </p:nvGrpSpPr>
        <p:grpSpPr>
          <a:xfrm>
            <a:off x="1028700" y="3679891"/>
            <a:ext cx="4191000" cy="5816534"/>
            <a:chOff x="0" y="0"/>
            <a:chExt cx="2216083" cy="3075620"/>
          </a:xfrm>
        </p:grpSpPr>
        <p:sp>
          <p:nvSpPr>
            <p:cNvPr id="4" name="Freeform 4"/>
            <p:cNvSpPr/>
            <p:nvPr/>
          </p:nvSpPr>
          <p:spPr>
            <a:xfrm>
              <a:off x="0" y="0"/>
              <a:ext cx="2216083" cy="3075620"/>
            </a:xfrm>
            <a:custGeom>
              <a:avLst/>
              <a:gdLst/>
              <a:ahLst/>
              <a:cxnLst/>
              <a:rect l="l" t="t" r="r" b="b"/>
              <a:pathLst>
                <a:path w="2216083" h="3075620">
                  <a:moveTo>
                    <a:pt x="0" y="0"/>
                  </a:moveTo>
                  <a:lnTo>
                    <a:pt x="0" y="3075620"/>
                  </a:lnTo>
                  <a:lnTo>
                    <a:pt x="2216083" y="3075620"/>
                  </a:lnTo>
                  <a:lnTo>
                    <a:pt x="2216083" y="0"/>
                  </a:lnTo>
                  <a:lnTo>
                    <a:pt x="0" y="0"/>
                  </a:lnTo>
                  <a:close/>
                  <a:moveTo>
                    <a:pt x="2155123" y="3014660"/>
                  </a:moveTo>
                  <a:lnTo>
                    <a:pt x="59690" y="3014660"/>
                  </a:lnTo>
                  <a:lnTo>
                    <a:pt x="59690" y="59690"/>
                  </a:lnTo>
                  <a:lnTo>
                    <a:pt x="2155123" y="59690"/>
                  </a:lnTo>
                  <a:lnTo>
                    <a:pt x="2155123" y="3014660"/>
                  </a:lnTo>
                  <a:close/>
                </a:path>
              </a:pathLst>
            </a:custGeom>
            <a:solidFill>
              <a:srgbClr val="AE9142"/>
            </a:solidFill>
          </p:spPr>
        </p:sp>
      </p:grpSp>
      <p:grpSp>
        <p:nvGrpSpPr>
          <p:cNvPr id="5" name="Group 5"/>
          <p:cNvGrpSpPr/>
          <p:nvPr/>
        </p:nvGrpSpPr>
        <p:grpSpPr>
          <a:xfrm>
            <a:off x="7048500" y="3326255"/>
            <a:ext cx="4191000" cy="5932045"/>
            <a:chOff x="0" y="0"/>
            <a:chExt cx="2216083" cy="3136699"/>
          </a:xfrm>
        </p:grpSpPr>
        <p:sp>
          <p:nvSpPr>
            <p:cNvPr id="6" name="Freeform 6"/>
            <p:cNvSpPr/>
            <p:nvPr/>
          </p:nvSpPr>
          <p:spPr>
            <a:xfrm>
              <a:off x="0" y="0"/>
              <a:ext cx="2216083" cy="3136699"/>
            </a:xfrm>
            <a:custGeom>
              <a:avLst/>
              <a:gdLst/>
              <a:ahLst/>
              <a:cxnLst/>
              <a:rect l="l" t="t" r="r" b="b"/>
              <a:pathLst>
                <a:path w="2216083" h="3136699">
                  <a:moveTo>
                    <a:pt x="0" y="0"/>
                  </a:moveTo>
                  <a:lnTo>
                    <a:pt x="0" y="3136699"/>
                  </a:lnTo>
                  <a:lnTo>
                    <a:pt x="2216083" y="3136699"/>
                  </a:lnTo>
                  <a:lnTo>
                    <a:pt x="2216083" y="0"/>
                  </a:lnTo>
                  <a:lnTo>
                    <a:pt x="0" y="0"/>
                  </a:lnTo>
                  <a:close/>
                  <a:moveTo>
                    <a:pt x="2155123" y="3075739"/>
                  </a:moveTo>
                  <a:lnTo>
                    <a:pt x="59690" y="3075739"/>
                  </a:lnTo>
                  <a:lnTo>
                    <a:pt x="59690" y="59690"/>
                  </a:lnTo>
                  <a:lnTo>
                    <a:pt x="2155123" y="59690"/>
                  </a:lnTo>
                  <a:lnTo>
                    <a:pt x="2155123" y="3075739"/>
                  </a:lnTo>
                  <a:close/>
                </a:path>
              </a:pathLst>
            </a:custGeom>
            <a:solidFill>
              <a:srgbClr val="AE9142"/>
            </a:solidFill>
          </p:spPr>
        </p:sp>
      </p:grpSp>
      <p:grpSp>
        <p:nvGrpSpPr>
          <p:cNvPr id="7" name="Group 7"/>
          <p:cNvGrpSpPr/>
          <p:nvPr/>
        </p:nvGrpSpPr>
        <p:grpSpPr>
          <a:xfrm>
            <a:off x="13449100" y="3781425"/>
            <a:ext cx="3429400" cy="1576745"/>
            <a:chOff x="0" y="0"/>
            <a:chExt cx="4572533" cy="2102326"/>
          </a:xfrm>
        </p:grpSpPr>
        <p:sp>
          <p:nvSpPr>
            <p:cNvPr id="8" name="TextBox 8"/>
            <p:cNvSpPr txBox="1"/>
            <p:nvPr/>
          </p:nvSpPr>
          <p:spPr>
            <a:xfrm>
              <a:off x="0" y="0"/>
              <a:ext cx="4572533"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Random Forest/Bagging</a:t>
              </a:r>
            </a:p>
          </p:txBody>
        </p:sp>
        <p:sp>
          <p:nvSpPr>
            <p:cNvPr id="9" name="TextBox 9"/>
            <p:cNvSpPr txBox="1"/>
            <p:nvPr/>
          </p:nvSpPr>
          <p:spPr>
            <a:xfrm>
              <a:off x="0" y="1515269"/>
              <a:ext cx="4572533" cy="587058"/>
            </a:xfrm>
            <a:prstGeom prst="rect">
              <a:avLst/>
            </a:prstGeom>
          </p:spPr>
          <p:txBody>
            <a:bodyPr lIns="0" tIns="0" rIns="0" bIns="0" rtlCol="0" anchor="t">
              <a:spAutoFit/>
            </a:bodyPr>
            <a:lstStyle/>
            <a:p>
              <a:pPr algn="ctr">
                <a:lnSpc>
                  <a:spcPts val="3900"/>
                </a:lnSpc>
              </a:pPr>
              <a:endParaRPr/>
            </a:p>
          </p:txBody>
        </p:sp>
      </p:grpSp>
      <p:grpSp>
        <p:nvGrpSpPr>
          <p:cNvPr id="10" name="Group 10"/>
          <p:cNvGrpSpPr/>
          <p:nvPr/>
        </p:nvGrpSpPr>
        <p:grpSpPr>
          <a:xfrm>
            <a:off x="1185019" y="3781425"/>
            <a:ext cx="4034681" cy="1576745"/>
            <a:chOff x="0" y="0"/>
            <a:chExt cx="5379575" cy="2102326"/>
          </a:xfrm>
        </p:grpSpPr>
        <p:sp>
          <p:nvSpPr>
            <p:cNvPr id="11" name="TextBox 11"/>
            <p:cNvSpPr txBox="1"/>
            <p:nvPr/>
          </p:nvSpPr>
          <p:spPr>
            <a:xfrm>
              <a:off x="0" y="0"/>
              <a:ext cx="5379575"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Kth Nearest Neighbor</a:t>
              </a:r>
            </a:p>
          </p:txBody>
        </p:sp>
        <p:sp>
          <p:nvSpPr>
            <p:cNvPr id="12" name="TextBox 12"/>
            <p:cNvSpPr txBox="1"/>
            <p:nvPr/>
          </p:nvSpPr>
          <p:spPr>
            <a:xfrm>
              <a:off x="0" y="1515269"/>
              <a:ext cx="5379575" cy="587058"/>
            </a:xfrm>
            <a:prstGeom prst="rect">
              <a:avLst/>
            </a:prstGeom>
          </p:spPr>
          <p:txBody>
            <a:bodyPr lIns="0" tIns="0" rIns="0" bIns="0" rtlCol="0" anchor="t">
              <a:spAutoFit/>
            </a:bodyPr>
            <a:lstStyle/>
            <a:p>
              <a:pPr algn="ctr">
                <a:lnSpc>
                  <a:spcPts val="3900"/>
                </a:lnSpc>
              </a:pPr>
              <a:endParaRPr/>
            </a:p>
          </p:txBody>
        </p:sp>
      </p:grpSp>
      <p:sp>
        <p:nvSpPr>
          <p:cNvPr id="13" name="TextBox 13"/>
          <p:cNvSpPr txBox="1"/>
          <p:nvPr/>
        </p:nvSpPr>
        <p:spPr>
          <a:xfrm>
            <a:off x="1185019" y="5016874"/>
            <a:ext cx="3878362" cy="4064446"/>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A form of pattern recognition, in which one associates what one is trying to classify with other values that are the closest/most similar to it, calculating the distance between points. The key assumption of the KNN algorithm Is that that similar things exist in close proximity.  </a:t>
            </a:r>
          </a:p>
        </p:txBody>
      </p:sp>
      <p:sp>
        <p:nvSpPr>
          <p:cNvPr id="14" name="TextBox 14"/>
          <p:cNvSpPr txBox="1"/>
          <p:nvPr/>
        </p:nvSpPr>
        <p:spPr>
          <a:xfrm>
            <a:off x="13224619" y="5105400"/>
            <a:ext cx="3878362" cy="4033504"/>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Montserrat"/>
              </a:rPr>
              <a:t>A model made up of many decision trees and each tree learns from a random sample of the data points The concept of bagging implies that some samples will be used multiple times in a single tree. The predictions are made by averaging the predictions of each decision tree.</a:t>
            </a:r>
          </a:p>
        </p:txBody>
      </p:sp>
      <p:grpSp>
        <p:nvGrpSpPr>
          <p:cNvPr id="15" name="Group 15"/>
          <p:cNvGrpSpPr/>
          <p:nvPr/>
        </p:nvGrpSpPr>
        <p:grpSpPr>
          <a:xfrm>
            <a:off x="13068300" y="3679891"/>
            <a:ext cx="4191000" cy="5788271"/>
            <a:chOff x="0" y="0"/>
            <a:chExt cx="2216083" cy="3060675"/>
          </a:xfrm>
        </p:grpSpPr>
        <p:sp>
          <p:nvSpPr>
            <p:cNvPr id="16" name="Freeform 16"/>
            <p:cNvSpPr/>
            <p:nvPr/>
          </p:nvSpPr>
          <p:spPr>
            <a:xfrm>
              <a:off x="0" y="0"/>
              <a:ext cx="2216083" cy="3060675"/>
            </a:xfrm>
            <a:custGeom>
              <a:avLst/>
              <a:gdLst/>
              <a:ahLst/>
              <a:cxnLst/>
              <a:rect l="l" t="t" r="r" b="b"/>
              <a:pathLst>
                <a:path w="2216083" h="3060675">
                  <a:moveTo>
                    <a:pt x="0" y="0"/>
                  </a:moveTo>
                  <a:lnTo>
                    <a:pt x="0" y="3060675"/>
                  </a:lnTo>
                  <a:lnTo>
                    <a:pt x="2216083" y="3060675"/>
                  </a:lnTo>
                  <a:lnTo>
                    <a:pt x="2216083" y="0"/>
                  </a:lnTo>
                  <a:lnTo>
                    <a:pt x="0" y="0"/>
                  </a:lnTo>
                  <a:close/>
                  <a:moveTo>
                    <a:pt x="2155123" y="2999715"/>
                  </a:moveTo>
                  <a:lnTo>
                    <a:pt x="59690" y="2999715"/>
                  </a:lnTo>
                  <a:lnTo>
                    <a:pt x="59690" y="59690"/>
                  </a:lnTo>
                  <a:lnTo>
                    <a:pt x="2155123" y="59690"/>
                  </a:lnTo>
                  <a:lnTo>
                    <a:pt x="2155123" y="2999715"/>
                  </a:lnTo>
                  <a:close/>
                </a:path>
              </a:pathLst>
            </a:custGeom>
            <a:solidFill>
              <a:srgbClr val="AE9142"/>
            </a:solidFill>
          </p:spPr>
        </p:sp>
      </p:grpSp>
      <p:grpSp>
        <p:nvGrpSpPr>
          <p:cNvPr id="17" name="Group 17"/>
          <p:cNvGrpSpPr/>
          <p:nvPr/>
        </p:nvGrpSpPr>
        <p:grpSpPr>
          <a:xfrm>
            <a:off x="7429300" y="3501132"/>
            <a:ext cx="3429400" cy="1027569"/>
            <a:chOff x="0" y="0"/>
            <a:chExt cx="4572533" cy="1370092"/>
          </a:xfrm>
        </p:grpSpPr>
        <p:sp>
          <p:nvSpPr>
            <p:cNvPr id="18" name="TextBox 18"/>
            <p:cNvSpPr txBox="1"/>
            <p:nvPr/>
          </p:nvSpPr>
          <p:spPr>
            <a:xfrm>
              <a:off x="0" y="0"/>
              <a:ext cx="4572533" cy="732234"/>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Decision Trees</a:t>
              </a:r>
            </a:p>
          </p:txBody>
        </p:sp>
        <p:sp>
          <p:nvSpPr>
            <p:cNvPr id="19" name="TextBox 19"/>
            <p:cNvSpPr txBox="1"/>
            <p:nvPr/>
          </p:nvSpPr>
          <p:spPr>
            <a:xfrm>
              <a:off x="0" y="783034"/>
              <a:ext cx="4572533" cy="587057"/>
            </a:xfrm>
            <a:prstGeom prst="rect">
              <a:avLst/>
            </a:prstGeom>
          </p:spPr>
          <p:txBody>
            <a:bodyPr lIns="0" tIns="0" rIns="0" bIns="0" rtlCol="0" anchor="t">
              <a:spAutoFit/>
            </a:bodyPr>
            <a:lstStyle/>
            <a:p>
              <a:pPr algn="ctr">
                <a:lnSpc>
                  <a:spcPts val="3900"/>
                </a:lnSpc>
              </a:pPr>
              <a:endParaRPr/>
            </a:p>
          </p:txBody>
        </p:sp>
      </p:grpSp>
      <p:sp>
        <p:nvSpPr>
          <p:cNvPr id="20" name="TextBox 20"/>
          <p:cNvSpPr txBox="1"/>
          <p:nvPr/>
        </p:nvSpPr>
        <p:spPr>
          <a:xfrm>
            <a:off x="7204819" y="4170157"/>
            <a:ext cx="3878362" cy="4769639"/>
          </a:xfrm>
          <a:prstGeom prst="rect">
            <a:avLst/>
          </a:prstGeom>
        </p:spPr>
        <p:txBody>
          <a:bodyPr lIns="0" tIns="0" rIns="0" bIns="0" rtlCol="0" anchor="t">
            <a:spAutoFit/>
          </a:bodyPr>
          <a:lstStyle/>
          <a:p>
            <a:pPr algn="ctr">
              <a:lnSpc>
                <a:spcPts val="2940"/>
              </a:lnSpc>
              <a:spcBef>
                <a:spcPct val="0"/>
              </a:spcBef>
            </a:pPr>
            <a:r>
              <a:rPr lang="en-US" sz="2100" dirty="0">
                <a:solidFill>
                  <a:srgbClr val="000000"/>
                </a:solidFill>
                <a:latin typeface="Montserrat"/>
              </a:rPr>
              <a:t>Simply a set of cascading questions. One uses each attribute (i.e. a value of a given feature of the data point) to answer a question. The answer to each question decides the next question. At the end of this sequence of questions, one will end up with a probability of the data point belonging to each class, or in this case, diagnosis.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5447900" y="492919"/>
            <a:ext cx="11811400" cy="2169914"/>
          </a:xfrm>
          <a:prstGeom prst="rect">
            <a:avLst/>
          </a:prstGeom>
        </p:spPr>
        <p:txBody>
          <a:bodyPr lIns="0" tIns="0" rIns="0" bIns="0" rtlCol="0" anchor="t">
            <a:spAutoFit/>
          </a:bodyPr>
          <a:lstStyle/>
          <a:p>
            <a:pPr algn="r">
              <a:lnSpc>
                <a:spcPts val="8640"/>
              </a:lnSpc>
            </a:pPr>
            <a:r>
              <a:rPr lang="en-US" sz="7200" spc="72">
                <a:solidFill>
                  <a:srgbClr val="0C2340"/>
                </a:solidFill>
                <a:latin typeface="Lora"/>
              </a:rPr>
              <a:t>Application of Algorithms in Diagnosis Prediction</a:t>
            </a:r>
          </a:p>
        </p:txBody>
      </p:sp>
      <p:grpSp>
        <p:nvGrpSpPr>
          <p:cNvPr id="3" name="Group 3"/>
          <p:cNvGrpSpPr/>
          <p:nvPr/>
        </p:nvGrpSpPr>
        <p:grpSpPr>
          <a:xfrm>
            <a:off x="1028700" y="3769456"/>
            <a:ext cx="4419200" cy="6055731"/>
            <a:chOff x="0" y="0"/>
            <a:chExt cx="2336749" cy="3202100"/>
          </a:xfrm>
        </p:grpSpPr>
        <p:sp>
          <p:nvSpPr>
            <p:cNvPr id="4" name="Freeform 4"/>
            <p:cNvSpPr/>
            <p:nvPr/>
          </p:nvSpPr>
          <p:spPr>
            <a:xfrm>
              <a:off x="0" y="0"/>
              <a:ext cx="2336749" cy="3202100"/>
            </a:xfrm>
            <a:custGeom>
              <a:avLst/>
              <a:gdLst/>
              <a:ahLst/>
              <a:cxnLst/>
              <a:rect l="l" t="t" r="r" b="b"/>
              <a:pathLst>
                <a:path w="2336749" h="3202100">
                  <a:moveTo>
                    <a:pt x="0" y="0"/>
                  </a:moveTo>
                  <a:lnTo>
                    <a:pt x="0" y="3202100"/>
                  </a:lnTo>
                  <a:lnTo>
                    <a:pt x="2336749" y="3202100"/>
                  </a:lnTo>
                  <a:lnTo>
                    <a:pt x="2336749" y="0"/>
                  </a:lnTo>
                  <a:lnTo>
                    <a:pt x="0" y="0"/>
                  </a:lnTo>
                  <a:close/>
                  <a:moveTo>
                    <a:pt x="2275789" y="3141140"/>
                  </a:moveTo>
                  <a:lnTo>
                    <a:pt x="59690" y="3141140"/>
                  </a:lnTo>
                  <a:lnTo>
                    <a:pt x="59690" y="59690"/>
                  </a:lnTo>
                  <a:lnTo>
                    <a:pt x="2275789" y="59690"/>
                  </a:lnTo>
                  <a:lnTo>
                    <a:pt x="2275789" y="3141140"/>
                  </a:lnTo>
                  <a:close/>
                </a:path>
              </a:pathLst>
            </a:custGeom>
            <a:solidFill>
              <a:srgbClr val="AE9142"/>
            </a:solidFill>
          </p:spPr>
        </p:sp>
      </p:grpSp>
      <p:grpSp>
        <p:nvGrpSpPr>
          <p:cNvPr id="5" name="Group 5"/>
          <p:cNvGrpSpPr/>
          <p:nvPr/>
        </p:nvGrpSpPr>
        <p:grpSpPr>
          <a:xfrm>
            <a:off x="7048500" y="3633936"/>
            <a:ext cx="4191000" cy="6191250"/>
            <a:chOff x="0" y="0"/>
            <a:chExt cx="2216083" cy="3273759"/>
          </a:xfrm>
        </p:grpSpPr>
        <p:sp>
          <p:nvSpPr>
            <p:cNvPr id="6" name="Freeform 6"/>
            <p:cNvSpPr/>
            <p:nvPr/>
          </p:nvSpPr>
          <p:spPr>
            <a:xfrm>
              <a:off x="0" y="0"/>
              <a:ext cx="2216083" cy="3273759"/>
            </a:xfrm>
            <a:custGeom>
              <a:avLst/>
              <a:gdLst/>
              <a:ahLst/>
              <a:cxnLst/>
              <a:rect l="l" t="t" r="r" b="b"/>
              <a:pathLst>
                <a:path w="2216083" h="3273759">
                  <a:moveTo>
                    <a:pt x="0" y="0"/>
                  </a:moveTo>
                  <a:lnTo>
                    <a:pt x="0" y="3273759"/>
                  </a:lnTo>
                  <a:lnTo>
                    <a:pt x="2216083" y="3273759"/>
                  </a:lnTo>
                  <a:lnTo>
                    <a:pt x="2216083" y="0"/>
                  </a:lnTo>
                  <a:lnTo>
                    <a:pt x="0" y="0"/>
                  </a:lnTo>
                  <a:close/>
                  <a:moveTo>
                    <a:pt x="2155123" y="3212799"/>
                  </a:moveTo>
                  <a:lnTo>
                    <a:pt x="59690" y="3212799"/>
                  </a:lnTo>
                  <a:lnTo>
                    <a:pt x="59690" y="59690"/>
                  </a:lnTo>
                  <a:lnTo>
                    <a:pt x="2155123" y="59690"/>
                  </a:lnTo>
                  <a:lnTo>
                    <a:pt x="2155123" y="3212799"/>
                  </a:lnTo>
                  <a:close/>
                </a:path>
              </a:pathLst>
            </a:custGeom>
            <a:solidFill>
              <a:srgbClr val="AE9142"/>
            </a:solidFill>
          </p:spPr>
        </p:sp>
      </p:grpSp>
      <p:grpSp>
        <p:nvGrpSpPr>
          <p:cNvPr id="7" name="Group 7"/>
          <p:cNvGrpSpPr/>
          <p:nvPr/>
        </p:nvGrpSpPr>
        <p:grpSpPr>
          <a:xfrm>
            <a:off x="13068300" y="3205311"/>
            <a:ext cx="4191000" cy="6619875"/>
            <a:chOff x="0" y="0"/>
            <a:chExt cx="2216083" cy="3500404"/>
          </a:xfrm>
        </p:grpSpPr>
        <p:sp>
          <p:nvSpPr>
            <p:cNvPr id="8" name="Freeform 8"/>
            <p:cNvSpPr/>
            <p:nvPr/>
          </p:nvSpPr>
          <p:spPr>
            <a:xfrm>
              <a:off x="0" y="0"/>
              <a:ext cx="2216083" cy="3500404"/>
            </a:xfrm>
            <a:custGeom>
              <a:avLst/>
              <a:gdLst/>
              <a:ahLst/>
              <a:cxnLst/>
              <a:rect l="l" t="t" r="r" b="b"/>
              <a:pathLst>
                <a:path w="2216083" h="3500404">
                  <a:moveTo>
                    <a:pt x="0" y="0"/>
                  </a:moveTo>
                  <a:lnTo>
                    <a:pt x="0" y="3500404"/>
                  </a:lnTo>
                  <a:lnTo>
                    <a:pt x="2216083" y="3500404"/>
                  </a:lnTo>
                  <a:lnTo>
                    <a:pt x="2216083" y="0"/>
                  </a:lnTo>
                  <a:lnTo>
                    <a:pt x="0" y="0"/>
                  </a:lnTo>
                  <a:close/>
                  <a:moveTo>
                    <a:pt x="2155123" y="3439444"/>
                  </a:moveTo>
                  <a:lnTo>
                    <a:pt x="59690" y="3439444"/>
                  </a:lnTo>
                  <a:lnTo>
                    <a:pt x="59690" y="59690"/>
                  </a:lnTo>
                  <a:lnTo>
                    <a:pt x="2155123" y="59690"/>
                  </a:lnTo>
                  <a:lnTo>
                    <a:pt x="2155123" y="3439444"/>
                  </a:lnTo>
                  <a:close/>
                </a:path>
              </a:pathLst>
            </a:custGeom>
            <a:solidFill>
              <a:srgbClr val="AE9142"/>
            </a:solidFill>
          </p:spPr>
        </p:sp>
      </p:grpSp>
      <p:grpSp>
        <p:nvGrpSpPr>
          <p:cNvPr id="9" name="Group 9"/>
          <p:cNvGrpSpPr/>
          <p:nvPr/>
        </p:nvGrpSpPr>
        <p:grpSpPr>
          <a:xfrm>
            <a:off x="7429300" y="3769456"/>
            <a:ext cx="3429400" cy="1027569"/>
            <a:chOff x="0" y="0"/>
            <a:chExt cx="4572533" cy="1370092"/>
          </a:xfrm>
        </p:grpSpPr>
        <p:sp>
          <p:nvSpPr>
            <p:cNvPr id="10" name="TextBox 10"/>
            <p:cNvSpPr txBox="1"/>
            <p:nvPr/>
          </p:nvSpPr>
          <p:spPr>
            <a:xfrm>
              <a:off x="0" y="0"/>
              <a:ext cx="4572533" cy="732234"/>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Decision Trees</a:t>
              </a:r>
            </a:p>
          </p:txBody>
        </p:sp>
        <p:sp>
          <p:nvSpPr>
            <p:cNvPr id="11" name="TextBox 11"/>
            <p:cNvSpPr txBox="1"/>
            <p:nvPr/>
          </p:nvSpPr>
          <p:spPr>
            <a:xfrm>
              <a:off x="0" y="783034"/>
              <a:ext cx="4572533" cy="587057"/>
            </a:xfrm>
            <a:prstGeom prst="rect">
              <a:avLst/>
            </a:prstGeom>
          </p:spPr>
          <p:txBody>
            <a:bodyPr lIns="0" tIns="0" rIns="0" bIns="0" rtlCol="0" anchor="t">
              <a:spAutoFit/>
            </a:bodyPr>
            <a:lstStyle/>
            <a:p>
              <a:pPr algn="ctr">
                <a:lnSpc>
                  <a:spcPts val="3900"/>
                </a:lnSpc>
              </a:pPr>
              <a:endParaRPr/>
            </a:p>
          </p:txBody>
        </p:sp>
      </p:grpSp>
      <p:grpSp>
        <p:nvGrpSpPr>
          <p:cNvPr id="12" name="Group 12"/>
          <p:cNvGrpSpPr/>
          <p:nvPr/>
        </p:nvGrpSpPr>
        <p:grpSpPr>
          <a:xfrm>
            <a:off x="13449100" y="3321814"/>
            <a:ext cx="3429400" cy="1576745"/>
            <a:chOff x="0" y="0"/>
            <a:chExt cx="4572533" cy="2102326"/>
          </a:xfrm>
        </p:grpSpPr>
        <p:sp>
          <p:nvSpPr>
            <p:cNvPr id="13" name="TextBox 13"/>
            <p:cNvSpPr txBox="1"/>
            <p:nvPr/>
          </p:nvSpPr>
          <p:spPr>
            <a:xfrm>
              <a:off x="0" y="0"/>
              <a:ext cx="4572533"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Random Forest/Bagging</a:t>
              </a:r>
            </a:p>
          </p:txBody>
        </p:sp>
        <p:sp>
          <p:nvSpPr>
            <p:cNvPr id="14" name="TextBox 14"/>
            <p:cNvSpPr txBox="1"/>
            <p:nvPr/>
          </p:nvSpPr>
          <p:spPr>
            <a:xfrm>
              <a:off x="0" y="1515269"/>
              <a:ext cx="4572533" cy="587058"/>
            </a:xfrm>
            <a:prstGeom prst="rect">
              <a:avLst/>
            </a:prstGeom>
          </p:spPr>
          <p:txBody>
            <a:bodyPr lIns="0" tIns="0" rIns="0" bIns="0" rtlCol="0" anchor="t">
              <a:spAutoFit/>
            </a:bodyPr>
            <a:lstStyle/>
            <a:p>
              <a:pPr algn="ctr">
                <a:lnSpc>
                  <a:spcPts val="3900"/>
                </a:lnSpc>
              </a:pPr>
              <a:endParaRPr/>
            </a:p>
          </p:txBody>
        </p:sp>
      </p:grpSp>
      <p:grpSp>
        <p:nvGrpSpPr>
          <p:cNvPr id="15" name="Group 15"/>
          <p:cNvGrpSpPr/>
          <p:nvPr/>
        </p:nvGrpSpPr>
        <p:grpSpPr>
          <a:xfrm>
            <a:off x="1181880" y="4007059"/>
            <a:ext cx="4034681" cy="1576745"/>
            <a:chOff x="0" y="0"/>
            <a:chExt cx="5379575" cy="2102326"/>
          </a:xfrm>
        </p:grpSpPr>
        <p:sp>
          <p:nvSpPr>
            <p:cNvPr id="16" name="TextBox 16"/>
            <p:cNvSpPr txBox="1"/>
            <p:nvPr/>
          </p:nvSpPr>
          <p:spPr>
            <a:xfrm>
              <a:off x="0" y="0"/>
              <a:ext cx="5379575" cy="1464469"/>
            </a:xfrm>
            <a:prstGeom prst="rect">
              <a:avLst/>
            </a:prstGeom>
          </p:spPr>
          <p:txBody>
            <a:bodyPr lIns="0" tIns="0" rIns="0" bIns="0" rtlCol="0" anchor="t">
              <a:spAutoFit/>
            </a:bodyPr>
            <a:lstStyle/>
            <a:p>
              <a:pPr algn="ctr">
                <a:lnSpc>
                  <a:spcPts val="4320"/>
                </a:lnSpc>
              </a:pPr>
              <a:r>
                <a:rPr lang="en-US" sz="3600" spc="36">
                  <a:solidFill>
                    <a:srgbClr val="0C2340"/>
                  </a:solidFill>
                  <a:latin typeface="Lora Italics"/>
                </a:rPr>
                <a:t>Kth Nearest Neighbor</a:t>
              </a:r>
            </a:p>
          </p:txBody>
        </p:sp>
        <p:sp>
          <p:nvSpPr>
            <p:cNvPr id="17" name="TextBox 17"/>
            <p:cNvSpPr txBox="1"/>
            <p:nvPr/>
          </p:nvSpPr>
          <p:spPr>
            <a:xfrm>
              <a:off x="0" y="1515269"/>
              <a:ext cx="5379575" cy="587058"/>
            </a:xfrm>
            <a:prstGeom prst="rect">
              <a:avLst/>
            </a:prstGeom>
          </p:spPr>
          <p:txBody>
            <a:bodyPr lIns="0" tIns="0" rIns="0" bIns="0" rtlCol="0" anchor="t">
              <a:spAutoFit/>
            </a:bodyPr>
            <a:lstStyle/>
            <a:p>
              <a:pPr algn="ctr">
                <a:lnSpc>
                  <a:spcPts val="3900"/>
                </a:lnSpc>
              </a:pPr>
              <a:endParaRPr/>
            </a:p>
          </p:txBody>
        </p:sp>
      </p:grpSp>
      <p:sp>
        <p:nvSpPr>
          <p:cNvPr id="18" name="TextBox 18"/>
          <p:cNvSpPr txBox="1"/>
          <p:nvPr/>
        </p:nvSpPr>
        <p:spPr>
          <a:xfrm>
            <a:off x="1181880" y="5220585"/>
            <a:ext cx="4112841" cy="828296"/>
          </a:xfrm>
          <a:prstGeom prst="rect">
            <a:avLst/>
          </a:prstGeom>
        </p:spPr>
        <p:txBody>
          <a:bodyPr lIns="0" tIns="0" rIns="0" bIns="0" rtlCol="0" anchor="t">
            <a:spAutoFit/>
          </a:bodyPr>
          <a:lstStyle/>
          <a:p>
            <a:pPr algn="ctr">
              <a:lnSpc>
                <a:spcPts val="3359"/>
              </a:lnSpc>
            </a:pPr>
            <a:r>
              <a:rPr lang="en-US" sz="2400">
                <a:solidFill>
                  <a:srgbClr val="000000"/>
                </a:solidFill>
                <a:latin typeface="Montserrat"/>
              </a:rPr>
              <a:t>• Behavioral segmentation by purchase history</a:t>
            </a:r>
          </a:p>
        </p:txBody>
      </p:sp>
      <p:sp>
        <p:nvSpPr>
          <p:cNvPr id="19" name="TextBox 19"/>
          <p:cNvSpPr txBox="1"/>
          <p:nvPr/>
        </p:nvSpPr>
        <p:spPr>
          <a:xfrm>
            <a:off x="1181880" y="5972681"/>
            <a:ext cx="4034681" cy="3692421"/>
          </a:xfrm>
          <a:prstGeom prst="rect">
            <a:avLst/>
          </a:prstGeom>
        </p:spPr>
        <p:txBody>
          <a:bodyPr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Consumer A's purchase behavior resembled consumer B, so we will assume they will make purchases similar to Consumer B in the future</a:t>
            </a:r>
          </a:p>
        </p:txBody>
      </p:sp>
      <p:sp>
        <p:nvSpPr>
          <p:cNvPr id="20" name="TextBox 20"/>
          <p:cNvSpPr txBox="1"/>
          <p:nvPr/>
        </p:nvSpPr>
        <p:spPr>
          <a:xfrm>
            <a:off x="7196567" y="4465360"/>
            <a:ext cx="3894867" cy="828296"/>
          </a:xfrm>
          <a:prstGeom prst="rect">
            <a:avLst/>
          </a:prstGeom>
        </p:spPr>
        <p:txBody>
          <a:bodyPr lIns="0" tIns="0" rIns="0" bIns="0" rtlCol="0" anchor="t">
            <a:spAutoFit/>
          </a:bodyPr>
          <a:lstStyle/>
          <a:p>
            <a:pPr algn="ctr">
              <a:lnSpc>
                <a:spcPts val="3359"/>
              </a:lnSpc>
            </a:pPr>
            <a:r>
              <a:rPr lang="en-US" sz="2400" dirty="0">
                <a:solidFill>
                  <a:srgbClr val="000000"/>
                </a:solidFill>
                <a:latin typeface="Montserrat"/>
              </a:rPr>
              <a:t>• Determining the species of an animal</a:t>
            </a:r>
          </a:p>
        </p:txBody>
      </p:sp>
      <p:sp>
        <p:nvSpPr>
          <p:cNvPr id="21" name="TextBox 21"/>
          <p:cNvSpPr txBox="1"/>
          <p:nvPr/>
        </p:nvSpPr>
        <p:spPr>
          <a:xfrm>
            <a:off x="7312933" y="5972681"/>
            <a:ext cx="3662133" cy="3230756"/>
          </a:xfrm>
          <a:prstGeom prst="rect">
            <a:avLst/>
          </a:prstGeom>
        </p:spPr>
        <p:txBody>
          <a:bodyPr wrap="square"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Species 1 can be determined by a series of attributes and Species 2 has a different series of attributes.</a:t>
            </a:r>
          </a:p>
        </p:txBody>
      </p:sp>
      <p:sp>
        <p:nvSpPr>
          <p:cNvPr id="22" name="TextBox 22"/>
          <p:cNvSpPr txBox="1"/>
          <p:nvPr/>
        </p:nvSpPr>
        <p:spPr>
          <a:xfrm>
            <a:off x="13244548" y="4647670"/>
            <a:ext cx="3838505" cy="1711109"/>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Montserrat"/>
              </a:rPr>
              <a:t>• Determining the species of an animal with multiple decision trees</a:t>
            </a:r>
          </a:p>
        </p:txBody>
      </p:sp>
      <p:sp>
        <p:nvSpPr>
          <p:cNvPr id="23" name="TextBox 23"/>
          <p:cNvSpPr txBox="1"/>
          <p:nvPr/>
        </p:nvSpPr>
        <p:spPr>
          <a:xfrm>
            <a:off x="13244548" y="6201281"/>
            <a:ext cx="3838505" cy="2758440"/>
          </a:xfrm>
          <a:prstGeom prst="rect">
            <a:avLst/>
          </a:prstGeom>
        </p:spPr>
        <p:txBody>
          <a:bodyPr lIns="0" tIns="0" rIns="0" bIns="0" rtlCol="0" anchor="t">
            <a:spAutoFit/>
          </a:bodyPr>
          <a:lstStyle/>
          <a:p>
            <a:pPr algn="ctr">
              <a:lnSpc>
                <a:spcPts val="3900"/>
              </a:lnSpc>
              <a:spcBef>
                <a:spcPct val="0"/>
              </a:spcBef>
            </a:pPr>
            <a:endParaRPr dirty="0"/>
          </a:p>
          <a:p>
            <a:pPr algn="ctr">
              <a:lnSpc>
                <a:spcPts val="3600"/>
              </a:lnSpc>
              <a:spcBef>
                <a:spcPct val="0"/>
              </a:spcBef>
            </a:pPr>
            <a:r>
              <a:rPr lang="en-US" sz="2400" dirty="0">
                <a:solidFill>
                  <a:srgbClr val="000000"/>
                </a:solidFill>
                <a:latin typeface="Montserrat Italics"/>
              </a:rPr>
              <a:t>e.g. Take the example used for Decision Trees &amp; picture 500 trees each created by randomly sampling the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AutoShape 2"/>
          <p:cNvSpPr/>
          <p:nvPr/>
        </p:nvSpPr>
        <p:spPr>
          <a:xfrm>
            <a:off x="11343557" y="-228600"/>
            <a:ext cx="7096843" cy="10744200"/>
          </a:xfrm>
          <a:prstGeom prst="rect">
            <a:avLst/>
          </a:prstGeom>
          <a:solidFill>
            <a:srgbClr val="EFEFEF"/>
          </a:solidFill>
        </p:spPr>
      </p:sp>
      <p:pic>
        <p:nvPicPr>
          <p:cNvPr id="3" name="Picture 3"/>
          <p:cNvPicPr>
            <a:picLocks noChangeAspect="1"/>
          </p:cNvPicPr>
          <p:nvPr/>
        </p:nvPicPr>
        <p:blipFill>
          <a:blip r:embed="rId3"/>
          <a:srcRect l="404" r="1414"/>
          <a:stretch>
            <a:fillRect/>
          </a:stretch>
        </p:blipFill>
        <p:spPr>
          <a:xfrm>
            <a:off x="704594" y="3097703"/>
            <a:ext cx="9778746" cy="6160597"/>
          </a:xfrm>
          <a:prstGeom prst="rect">
            <a:avLst/>
          </a:prstGeom>
        </p:spPr>
      </p:pic>
      <p:sp>
        <p:nvSpPr>
          <p:cNvPr id="4" name="TextBox 4"/>
          <p:cNvSpPr txBox="1"/>
          <p:nvPr/>
        </p:nvSpPr>
        <p:spPr>
          <a:xfrm>
            <a:off x="704594" y="395106"/>
            <a:ext cx="10264493" cy="2447330"/>
          </a:xfrm>
          <a:prstGeom prst="rect">
            <a:avLst/>
          </a:prstGeom>
        </p:spPr>
        <p:txBody>
          <a:bodyPr lIns="0" tIns="0" rIns="0" bIns="0" rtlCol="0" anchor="t">
            <a:spAutoFit/>
          </a:bodyPr>
          <a:lstStyle/>
          <a:p>
            <a:pPr>
              <a:lnSpc>
                <a:spcPts val="9600"/>
              </a:lnSpc>
            </a:pPr>
            <a:r>
              <a:rPr lang="en-US" sz="8000">
                <a:solidFill>
                  <a:srgbClr val="EFEFEF"/>
                </a:solidFill>
                <a:latin typeface="Montserrat Classic Bold"/>
              </a:rPr>
              <a:t>Mean Measurements</a:t>
            </a:r>
          </a:p>
        </p:txBody>
      </p:sp>
      <p:grpSp>
        <p:nvGrpSpPr>
          <p:cNvPr id="5" name="Group 5"/>
          <p:cNvGrpSpPr/>
          <p:nvPr/>
        </p:nvGrpSpPr>
        <p:grpSpPr>
          <a:xfrm>
            <a:off x="11709220" y="466856"/>
            <a:ext cx="6057062" cy="8494193"/>
            <a:chOff x="0" y="-76200"/>
            <a:chExt cx="8076082" cy="11325590"/>
          </a:xfrm>
        </p:grpSpPr>
        <p:sp>
          <p:nvSpPr>
            <p:cNvPr id="6" name="TextBox 6"/>
            <p:cNvSpPr txBox="1"/>
            <p:nvPr/>
          </p:nvSpPr>
          <p:spPr>
            <a:xfrm>
              <a:off x="0" y="-76200"/>
              <a:ext cx="8076082" cy="793671"/>
            </a:xfrm>
            <a:prstGeom prst="rect">
              <a:avLst/>
            </a:prstGeom>
          </p:spPr>
          <p:txBody>
            <a:bodyPr lIns="0" tIns="0" rIns="0" bIns="0" rtlCol="0" anchor="t">
              <a:spAutoFit/>
            </a:bodyPr>
            <a:lstStyle/>
            <a:p>
              <a:pPr>
                <a:lnSpc>
                  <a:spcPts val="5040"/>
                </a:lnSpc>
              </a:pPr>
              <a:r>
                <a:rPr lang="en-US" sz="3600" spc="288">
                  <a:solidFill>
                    <a:srgbClr val="0C2340"/>
                  </a:solidFill>
                  <a:latin typeface="Montserrat Classic Bold"/>
                </a:rPr>
                <a:t>OUR FINDINGS:</a:t>
              </a:r>
            </a:p>
          </p:txBody>
        </p:sp>
        <p:sp>
          <p:nvSpPr>
            <p:cNvPr id="7" name="TextBox 7"/>
            <p:cNvSpPr txBox="1"/>
            <p:nvPr/>
          </p:nvSpPr>
          <p:spPr>
            <a:xfrm>
              <a:off x="0" y="1307267"/>
              <a:ext cx="8076082" cy="9942123"/>
            </a:xfrm>
            <a:prstGeom prst="rect">
              <a:avLst/>
            </a:prstGeom>
          </p:spPr>
          <p:txBody>
            <a:bodyPr lIns="0" tIns="0" rIns="0" bIns="0" rtlCol="0" anchor="t">
              <a:spAutoFit/>
            </a:bodyPr>
            <a:lstStyle/>
            <a:p>
              <a:pPr>
                <a:lnSpc>
                  <a:spcPts val="4499"/>
                </a:lnSpc>
              </a:pPr>
              <a:r>
                <a:rPr lang="en-US" sz="3000" dirty="0">
                  <a:solidFill>
                    <a:srgbClr val="0C2340"/>
                  </a:solidFill>
                  <a:latin typeface="Lora"/>
                </a:rPr>
                <a:t>In some of the mean histograms, we see vast differences between the distributions for benign and malignant tumors (orange and blue, respectively). For others, the distributions are relatively similar.</a:t>
              </a:r>
            </a:p>
            <a:p>
              <a:pPr>
                <a:lnSpc>
                  <a:spcPts val="4500"/>
                </a:lnSpc>
              </a:pPr>
              <a:r>
                <a:rPr lang="en-US" sz="2999" dirty="0">
                  <a:solidFill>
                    <a:srgbClr val="0C2340"/>
                  </a:solidFill>
                  <a:latin typeface="Lora"/>
                </a:rPr>
                <a:t>For</a:t>
              </a:r>
              <a:r>
                <a:rPr lang="en-US" sz="3000" dirty="0">
                  <a:solidFill>
                    <a:srgbClr val="0C2340"/>
                  </a:solidFill>
                  <a:latin typeface="Lora"/>
                </a:rPr>
                <a:t> example, the </a:t>
              </a:r>
              <a:r>
                <a:rPr lang="en-US" sz="3000" i="1" dirty="0" err="1">
                  <a:solidFill>
                    <a:srgbClr val="0C2340"/>
                  </a:solidFill>
                  <a:latin typeface="Lora"/>
                </a:rPr>
                <a:t>area_mean</a:t>
              </a:r>
              <a:r>
                <a:rPr lang="en-US" sz="3000" dirty="0">
                  <a:solidFill>
                    <a:srgbClr val="0C2340"/>
                  </a:solidFill>
                  <a:latin typeface="Lora"/>
                </a:rPr>
                <a:t> chart has vastly different distributions for the orange and blue data, which signifies that the mean values for </a:t>
              </a:r>
              <a:r>
                <a:rPr lang="en-US" sz="3000" i="1" dirty="0" err="1">
                  <a:solidFill>
                    <a:srgbClr val="0C2340"/>
                  </a:solidFill>
                  <a:latin typeface="Lora"/>
                </a:rPr>
                <a:t>area_means</a:t>
              </a:r>
              <a:r>
                <a:rPr lang="en-US" sz="3000" dirty="0">
                  <a:solidFill>
                    <a:srgbClr val="0C2340"/>
                  </a:solidFill>
                  <a:latin typeface="Lora"/>
                </a:rPr>
                <a:t> may useful in discerning  benign vs. malignant.</a:t>
              </a:r>
              <a:endParaRPr lang="en-US" sz="3000" i="1" dirty="0">
                <a:solidFill>
                  <a:srgbClr val="0C2340"/>
                </a:solidFill>
                <a:latin typeface="Lora"/>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2896</Words>
  <Application>Microsoft Macintosh PowerPoint</Application>
  <PresentationFormat>Custom</PresentationFormat>
  <Paragraphs>207</Paragraphs>
  <Slides>31</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Lora Bold</vt:lpstr>
      <vt:lpstr>Montserrat Classic Bold</vt:lpstr>
      <vt:lpstr>Calibri</vt:lpstr>
      <vt:lpstr>Montserrat</vt:lpstr>
      <vt:lpstr>Arial</vt:lpstr>
      <vt:lpstr>Montserrat Italics</vt:lpstr>
      <vt:lpstr>Lora Bold Italics</vt:lpstr>
      <vt:lpstr>Lora Italics</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Notre Dame Project</dc:title>
  <cp:lastModifiedBy>Kaitlyn Arnold</cp:lastModifiedBy>
  <cp:revision>34</cp:revision>
  <dcterms:created xsi:type="dcterms:W3CDTF">2006-08-16T00:00:00Z</dcterms:created>
  <dcterms:modified xsi:type="dcterms:W3CDTF">2020-04-13T16:01:07Z</dcterms:modified>
  <dc:identifier>DAD1xnHfq9c</dc:identifier>
</cp:coreProperties>
</file>